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1" r:id="rId5"/>
    <p:sldId id="262" r:id="rId6"/>
    <p:sldId id="278" r:id="rId7"/>
    <p:sldId id="300" r:id="rId8"/>
    <p:sldId id="301" r:id="rId9"/>
    <p:sldId id="302" r:id="rId10"/>
    <p:sldId id="303" r:id="rId11"/>
    <p:sldId id="285" r:id="rId12"/>
    <p:sldId id="284" r:id="rId13"/>
    <p:sldId id="305" r:id="rId14"/>
    <p:sldId id="265" r:id="rId15"/>
    <p:sldId id="286" r:id="rId16"/>
    <p:sldId id="287" r:id="rId17"/>
    <p:sldId id="270" r:id="rId18"/>
    <p:sldId id="306" r:id="rId19"/>
    <p:sldId id="309" r:id="rId20"/>
    <p:sldId id="310" r:id="rId21"/>
    <p:sldId id="307" r:id="rId22"/>
    <p:sldId id="288" r:id="rId23"/>
    <p:sldId id="289" r:id="rId24"/>
    <p:sldId id="311" r:id="rId25"/>
    <p:sldId id="322" r:id="rId26"/>
    <p:sldId id="290" r:id="rId27"/>
    <p:sldId id="271" r:id="rId28"/>
    <p:sldId id="267" r:id="rId29"/>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020"/>
    <a:srgbClr val="FCFCF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60"/>
  </p:normalViewPr>
  <p:slideViewPr>
    <p:cSldViewPr snapToGrid="0">
      <p:cViewPr varScale="1">
        <p:scale>
          <a:sx n="73" d="100"/>
          <a:sy n="73" d="100"/>
        </p:scale>
        <p:origin x="304" y="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123" y="6350865"/>
            <a:ext cx="449351" cy="44935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
        <p:nvSpPr>
          <p:cNvPr id="14" name="灯片编号占位符 13"/>
          <p:cNvSpPr>
            <a:spLocks noGrp="1"/>
          </p:cNvSpPr>
          <p:nvPr>
            <p:ph type="sldNum" sz="quarter" idx="4"/>
          </p:nvPr>
        </p:nvSpPr>
        <p:spPr>
          <a:xfrm>
            <a:off x="8829671" y="6392977"/>
            <a:ext cx="2743200" cy="365125"/>
          </a:xfrm>
          <a:prstGeom prst="rect">
            <a:avLst/>
          </a:prstGeom>
        </p:spPr>
        <p:txBody>
          <a:bodyPr vert="horz" lIns="91440" tIns="45720" rIns="91440" bIns="45720" rtlCol="0" anchor="ctr"/>
          <a:lstStyle>
            <a:lvl1pPr algn="r">
              <a:defRPr sz="1600" b="1">
                <a:solidFill>
                  <a:srgbClr val="C00000"/>
                </a:solidFill>
              </a:defRPr>
            </a:lvl1pPr>
          </a:lstStyle>
          <a:p>
            <a:fld id="{2EC5D418-970F-4C7F-9452-AEC5956F87C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1936709"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1" fmla="*/ 4175818 w 4175818"/>
              <a:gd name="connsiteY0-2" fmla="*/ 1926265 h 4660752"/>
              <a:gd name="connsiteX1-3" fmla="*/ 4159704 w 4175818"/>
              <a:gd name="connsiteY1-4" fmla="*/ 1910151 h 4660752"/>
              <a:gd name="connsiteX2-5" fmla="*/ 4175818 w 4175818"/>
              <a:gd name="connsiteY2-6" fmla="*/ 1926265 h 4660752"/>
              <a:gd name="connsiteX3-7" fmla="*/ 0 w 4175818"/>
              <a:gd name="connsiteY3-8" fmla="*/ 969868 h 4660752"/>
              <a:gd name="connsiteX4-9" fmla="*/ 2734487 w 4175818"/>
              <a:gd name="connsiteY4-10" fmla="*/ 969868 h 4660752"/>
              <a:gd name="connsiteX5-11" fmla="*/ 2734487 w 4175818"/>
              <a:gd name="connsiteY5-12" fmla="*/ 0 h 4660752"/>
              <a:gd name="connsiteX6-13" fmla="*/ 3744766 w 4175818"/>
              <a:gd name="connsiteY6-14" fmla="*/ 0 h 4660752"/>
              <a:gd name="connsiteX7-15" fmla="*/ 2997159 w 4175818"/>
              <a:gd name="connsiteY7-16" fmla="*/ 747607 h 4660752"/>
              <a:gd name="connsiteX8-17" fmla="*/ 3847271 w 4175818"/>
              <a:gd name="connsiteY8-18" fmla="*/ 1597719 h 4660752"/>
              <a:gd name="connsiteX9-19" fmla="*/ 2621466 w 4175818"/>
              <a:gd name="connsiteY9-20" fmla="*/ 2823524 h 4660752"/>
              <a:gd name="connsiteX10-21" fmla="*/ 2933899 w 4175818"/>
              <a:gd name="connsiteY10-22" fmla="*/ 3135956 h 4660752"/>
              <a:gd name="connsiteX11-23" fmla="*/ 3690884 w 4175818"/>
              <a:gd name="connsiteY11-24" fmla="*/ 2378971 h 4660752"/>
              <a:gd name="connsiteX12-25" fmla="*/ 3690884 w 4175818"/>
              <a:gd name="connsiteY12-26" fmla="*/ 4660752 h 4660752"/>
              <a:gd name="connsiteX13-27" fmla="*/ 0 w 4175818"/>
              <a:gd name="connsiteY13-28" fmla="*/ 4660752 h 4660752"/>
              <a:gd name="connsiteX14" fmla="*/ 0 w 4175818"/>
              <a:gd name="connsiteY14" fmla="*/ 969868 h 4660752"/>
              <a:gd name="connsiteX0-29" fmla="*/ 0 w 3847271"/>
              <a:gd name="connsiteY0-30" fmla="*/ 969868 h 4660752"/>
              <a:gd name="connsiteX1-31" fmla="*/ 2734487 w 3847271"/>
              <a:gd name="connsiteY1-32" fmla="*/ 969868 h 4660752"/>
              <a:gd name="connsiteX2-33" fmla="*/ 2734487 w 3847271"/>
              <a:gd name="connsiteY2-34" fmla="*/ 0 h 4660752"/>
              <a:gd name="connsiteX3-35" fmla="*/ 3744766 w 3847271"/>
              <a:gd name="connsiteY3-36" fmla="*/ 0 h 4660752"/>
              <a:gd name="connsiteX4-37" fmla="*/ 2997159 w 3847271"/>
              <a:gd name="connsiteY4-38" fmla="*/ 747607 h 4660752"/>
              <a:gd name="connsiteX5-39" fmla="*/ 3847271 w 3847271"/>
              <a:gd name="connsiteY5-40" fmla="*/ 1597719 h 4660752"/>
              <a:gd name="connsiteX6-41" fmla="*/ 2621466 w 3847271"/>
              <a:gd name="connsiteY6-42" fmla="*/ 2823524 h 4660752"/>
              <a:gd name="connsiteX7-43" fmla="*/ 2933899 w 3847271"/>
              <a:gd name="connsiteY7-44" fmla="*/ 3135956 h 4660752"/>
              <a:gd name="connsiteX8-45" fmla="*/ 3690884 w 3847271"/>
              <a:gd name="connsiteY8-46" fmla="*/ 2378971 h 4660752"/>
              <a:gd name="connsiteX9-47" fmla="*/ 3690884 w 3847271"/>
              <a:gd name="connsiteY9-48" fmla="*/ 4660752 h 4660752"/>
              <a:gd name="connsiteX10-49" fmla="*/ 0 w 3847271"/>
              <a:gd name="connsiteY10-50" fmla="*/ 4660752 h 4660752"/>
              <a:gd name="connsiteX11-51" fmla="*/ 0 w 3847271"/>
              <a:gd name="connsiteY11-52" fmla="*/ 969868 h 4660752"/>
              <a:gd name="connsiteX0-53" fmla="*/ 0 w 3847271"/>
              <a:gd name="connsiteY0-54" fmla="*/ 969868 h 4660752"/>
              <a:gd name="connsiteX1-55" fmla="*/ 2734487 w 3847271"/>
              <a:gd name="connsiteY1-56" fmla="*/ 969868 h 4660752"/>
              <a:gd name="connsiteX2-57" fmla="*/ 2734487 w 3847271"/>
              <a:gd name="connsiteY2-58" fmla="*/ 0 h 4660752"/>
              <a:gd name="connsiteX3-59" fmla="*/ 3744766 w 3847271"/>
              <a:gd name="connsiteY3-60" fmla="*/ 0 h 4660752"/>
              <a:gd name="connsiteX4-61" fmla="*/ 2997159 w 3847271"/>
              <a:gd name="connsiteY4-62" fmla="*/ 747607 h 4660752"/>
              <a:gd name="connsiteX5-63" fmla="*/ 3847271 w 3847271"/>
              <a:gd name="connsiteY5-64" fmla="*/ 1597719 h 4660752"/>
              <a:gd name="connsiteX6-65" fmla="*/ 2933899 w 3847271"/>
              <a:gd name="connsiteY6-66" fmla="*/ 3135956 h 4660752"/>
              <a:gd name="connsiteX7-67" fmla="*/ 3690884 w 3847271"/>
              <a:gd name="connsiteY7-68" fmla="*/ 2378971 h 4660752"/>
              <a:gd name="connsiteX8-69" fmla="*/ 3690884 w 3847271"/>
              <a:gd name="connsiteY8-70" fmla="*/ 4660752 h 4660752"/>
              <a:gd name="connsiteX9-71" fmla="*/ 0 w 3847271"/>
              <a:gd name="connsiteY9-72" fmla="*/ 4660752 h 4660752"/>
              <a:gd name="connsiteX10-73" fmla="*/ 0 w 3847271"/>
              <a:gd name="connsiteY10-74" fmla="*/ 969868 h 4660752"/>
              <a:gd name="connsiteX0-75" fmla="*/ 0 w 3847271"/>
              <a:gd name="connsiteY0-76" fmla="*/ 969868 h 4660752"/>
              <a:gd name="connsiteX1-77" fmla="*/ 2734487 w 3847271"/>
              <a:gd name="connsiteY1-78" fmla="*/ 969868 h 4660752"/>
              <a:gd name="connsiteX2-79" fmla="*/ 2734487 w 3847271"/>
              <a:gd name="connsiteY2-80" fmla="*/ 0 h 4660752"/>
              <a:gd name="connsiteX3-81" fmla="*/ 3744766 w 3847271"/>
              <a:gd name="connsiteY3-82" fmla="*/ 0 h 4660752"/>
              <a:gd name="connsiteX4-83" fmla="*/ 2997159 w 3847271"/>
              <a:gd name="connsiteY4-84" fmla="*/ 747607 h 4660752"/>
              <a:gd name="connsiteX5-85" fmla="*/ 3847271 w 3847271"/>
              <a:gd name="connsiteY5-86" fmla="*/ 1597719 h 4660752"/>
              <a:gd name="connsiteX6-87" fmla="*/ 3690884 w 3847271"/>
              <a:gd name="connsiteY6-88" fmla="*/ 2378971 h 4660752"/>
              <a:gd name="connsiteX7-89" fmla="*/ 3690884 w 3847271"/>
              <a:gd name="connsiteY7-90" fmla="*/ 4660752 h 4660752"/>
              <a:gd name="connsiteX8-91" fmla="*/ 0 w 3847271"/>
              <a:gd name="connsiteY8-92" fmla="*/ 4660752 h 4660752"/>
              <a:gd name="connsiteX9-93" fmla="*/ 0 w 3847271"/>
              <a:gd name="connsiteY9-94" fmla="*/ 969868 h 4660752"/>
              <a:gd name="connsiteX0-95" fmla="*/ 0 w 3847271"/>
              <a:gd name="connsiteY0-96" fmla="*/ 969868 h 4660752"/>
              <a:gd name="connsiteX1-97" fmla="*/ 2734487 w 3847271"/>
              <a:gd name="connsiteY1-98" fmla="*/ 969868 h 4660752"/>
              <a:gd name="connsiteX2-99" fmla="*/ 2734487 w 3847271"/>
              <a:gd name="connsiteY2-100" fmla="*/ 0 h 4660752"/>
              <a:gd name="connsiteX3-101" fmla="*/ 3744766 w 3847271"/>
              <a:gd name="connsiteY3-102" fmla="*/ 0 h 4660752"/>
              <a:gd name="connsiteX4-103" fmla="*/ 3847271 w 3847271"/>
              <a:gd name="connsiteY4-104" fmla="*/ 1597719 h 4660752"/>
              <a:gd name="connsiteX5-105" fmla="*/ 3690884 w 3847271"/>
              <a:gd name="connsiteY5-106" fmla="*/ 2378971 h 4660752"/>
              <a:gd name="connsiteX6-107" fmla="*/ 3690884 w 3847271"/>
              <a:gd name="connsiteY6-108" fmla="*/ 4660752 h 4660752"/>
              <a:gd name="connsiteX7-109" fmla="*/ 0 w 3847271"/>
              <a:gd name="connsiteY7-110" fmla="*/ 4660752 h 4660752"/>
              <a:gd name="connsiteX8-111" fmla="*/ 0 w 3847271"/>
              <a:gd name="connsiteY8-112" fmla="*/ 969868 h 4660752"/>
              <a:gd name="connsiteX0-113" fmla="*/ 3847271 w 3938711"/>
              <a:gd name="connsiteY0-114" fmla="*/ 1597719 h 4660752"/>
              <a:gd name="connsiteX1-115" fmla="*/ 3690884 w 3938711"/>
              <a:gd name="connsiteY1-116" fmla="*/ 2378971 h 4660752"/>
              <a:gd name="connsiteX2-117" fmla="*/ 3690884 w 3938711"/>
              <a:gd name="connsiteY2-118" fmla="*/ 4660752 h 4660752"/>
              <a:gd name="connsiteX3-119" fmla="*/ 0 w 3938711"/>
              <a:gd name="connsiteY3-120" fmla="*/ 4660752 h 4660752"/>
              <a:gd name="connsiteX4-121" fmla="*/ 0 w 3938711"/>
              <a:gd name="connsiteY4-122" fmla="*/ 969868 h 4660752"/>
              <a:gd name="connsiteX5-123" fmla="*/ 2734487 w 3938711"/>
              <a:gd name="connsiteY5-124" fmla="*/ 969868 h 4660752"/>
              <a:gd name="connsiteX6-125" fmla="*/ 2734487 w 3938711"/>
              <a:gd name="connsiteY6-126" fmla="*/ 0 h 4660752"/>
              <a:gd name="connsiteX7-127" fmla="*/ 3744766 w 3938711"/>
              <a:gd name="connsiteY7-128" fmla="*/ 0 h 4660752"/>
              <a:gd name="connsiteX8-129" fmla="*/ 3938711 w 3938711"/>
              <a:gd name="connsiteY8-130" fmla="*/ 1689159 h 4660752"/>
              <a:gd name="connsiteX0-131" fmla="*/ 3847271 w 3847271"/>
              <a:gd name="connsiteY0-132" fmla="*/ 1597719 h 4660752"/>
              <a:gd name="connsiteX1-133" fmla="*/ 3690884 w 3847271"/>
              <a:gd name="connsiteY1-134" fmla="*/ 2378971 h 4660752"/>
              <a:gd name="connsiteX2-135" fmla="*/ 3690884 w 3847271"/>
              <a:gd name="connsiteY2-136" fmla="*/ 4660752 h 4660752"/>
              <a:gd name="connsiteX3-137" fmla="*/ 0 w 3847271"/>
              <a:gd name="connsiteY3-138" fmla="*/ 4660752 h 4660752"/>
              <a:gd name="connsiteX4-139" fmla="*/ 0 w 3847271"/>
              <a:gd name="connsiteY4-140" fmla="*/ 969868 h 4660752"/>
              <a:gd name="connsiteX5-141" fmla="*/ 2734487 w 3847271"/>
              <a:gd name="connsiteY5-142" fmla="*/ 969868 h 4660752"/>
              <a:gd name="connsiteX6-143" fmla="*/ 2734487 w 3847271"/>
              <a:gd name="connsiteY6-144" fmla="*/ 0 h 4660752"/>
              <a:gd name="connsiteX7-145" fmla="*/ 3744766 w 3847271"/>
              <a:gd name="connsiteY7-146" fmla="*/ 0 h 4660752"/>
              <a:gd name="connsiteX0-147" fmla="*/ 3690884 w 3744766"/>
              <a:gd name="connsiteY0-148" fmla="*/ 2378971 h 4660752"/>
              <a:gd name="connsiteX1-149" fmla="*/ 3690884 w 3744766"/>
              <a:gd name="connsiteY1-150" fmla="*/ 4660752 h 4660752"/>
              <a:gd name="connsiteX2-151" fmla="*/ 0 w 3744766"/>
              <a:gd name="connsiteY2-152" fmla="*/ 4660752 h 4660752"/>
              <a:gd name="connsiteX3-153" fmla="*/ 0 w 3744766"/>
              <a:gd name="connsiteY3-154" fmla="*/ 969868 h 4660752"/>
              <a:gd name="connsiteX4-155" fmla="*/ 2734487 w 3744766"/>
              <a:gd name="connsiteY4-156" fmla="*/ 969868 h 4660752"/>
              <a:gd name="connsiteX5-157" fmla="*/ 2734487 w 3744766"/>
              <a:gd name="connsiteY5-158" fmla="*/ 0 h 4660752"/>
              <a:gd name="connsiteX6-159" fmla="*/ 3744766 w 3744766"/>
              <a:gd name="connsiteY6-160" fmla="*/ 0 h 4660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14425" y="3166563"/>
            <a:ext cx="6707240" cy="1568450"/>
          </a:xfrm>
          <a:prstGeom prst="rect">
            <a:avLst/>
          </a:prstGeom>
          <a:noFill/>
        </p:spPr>
        <p:txBody>
          <a:bodyPr wrap="square" rtlCol="0">
            <a:spAutoFit/>
            <a:scene3d>
              <a:camera prst="orthographicFront"/>
              <a:lightRig rig="threePt" dir="t"/>
            </a:scene3d>
            <a:sp3d contourW="12700"/>
          </a:bodyPr>
          <a:lstStyle/>
          <a:p>
            <a:r>
              <a:rPr lang="zh-CN" altLang="en-US" sz="4800" dirty="0">
                <a:sym typeface="+mn-ea"/>
              </a:rPr>
              <a:t>餐厅小助手 </a:t>
            </a:r>
            <a:r>
              <a:rPr lang="en-US" altLang="zh-CN" sz="4800" dirty="0">
                <a:sym typeface="+mn-ea"/>
              </a:rPr>
              <a:t>PART I</a:t>
            </a:r>
            <a:endParaRPr lang="en-US" altLang="zh-CN" sz="4800" dirty="0"/>
          </a:p>
          <a:p>
            <a:endParaRPr lang="zh-CN" altLang="en-US"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1" name="文本框 10"/>
          <p:cNvSpPr txBox="1"/>
          <p:nvPr/>
        </p:nvSpPr>
        <p:spPr>
          <a:xfrm>
            <a:off x="1984097"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grpSp>
        <p:nvGrpSpPr>
          <p:cNvPr id="19" name="组合 18"/>
          <p:cNvGrpSpPr/>
          <p:nvPr/>
        </p:nvGrpSpPr>
        <p:grpSpPr>
          <a:xfrm>
            <a:off x="6986270" y="4883150"/>
            <a:ext cx="3369944" cy="316865"/>
            <a:chOff x="1244534" y="3522134"/>
            <a:chExt cx="1618598" cy="316802"/>
          </a:xfrm>
        </p:grpSpPr>
        <p:sp>
          <p:nvSpPr>
            <p:cNvPr id="20" name="矩形 19"/>
            <p:cNvSpPr/>
            <p:nvPr/>
          </p:nvSpPr>
          <p:spPr>
            <a:xfrm>
              <a:off x="1244534" y="3522134"/>
              <a:ext cx="1618598" cy="31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244535" y="3526647"/>
              <a:ext cx="1618194" cy="306644"/>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latin typeface="Century Gothic" panose="020B0502020202020204" pitchFamily="34" charset="0"/>
                </a:rPr>
                <a:t>王睿琦  松山钟迪  竹添林洋一 </a:t>
              </a:r>
              <a:endParaRPr lang="zh-CN" altLang="en-US" sz="1400" dirty="0">
                <a:solidFill>
                  <a:schemeClr val="bg1"/>
                </a:solidFill>
                <a:latin typeface="Century Gothic" panose="020B0502020202020204" pitchFamily="34" charset="0"/>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1" r="40911" b="519"/>
          <a:stretch>
            <a:fillRect/>
          </a:stretch>
        </p:blipFill>
        <p:spPr>
          <a:xfrm>
            <a:off x="10494528" y="142349"/>
            <a:ext cx="1706997" cy="6753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51329a9-628c-411f-ae28-1db188862d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638250" y="1886774"/>
            <a:ext cx="2934549" cy="3805177"/>
            <a:chOff x="4705499" y="1760958"/>
            <a:chExt cx="2934549" cy="3805177"/>
          </a:xfrm>
        </p:grpSpPr>
        <p:grpSp>
          <p:nvGrpSpPr>
            <p:cNvPr id="4" name="išľïďè"/>
            <p:cNvGrpSpPr/>
            <p:nvPr/>
          </p:nvGrpSpPr>
          <p:grpSpPr>
            <a:xfrm rot="20615408">
              <a:off x="4705499" y="1760958"/>
              <a:ext cx="2934549" cy="3805177"/>
              <a:chOff x="4722996" y="2167445"/>
              <a:chExt cx="2934549" cy="3805177"/>
            </a:xfrm>
          </p:grpSpPr>
          <p:sp>
            <p:nvSpPr>
              <p:cNvPr id="24" name="iṩļîdè"/>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p:spPr>
            <p:txBody>
              <a:bodyPr anchor="ctr"/>
              <a:lstStyle/>
              <a:p>
                <a:pPr algn="ctr"/>
              </a:p>
            </p:txBody>
          </p:sp>
          <p:sp>
            <p:nvSpPr>
              <p:cNvPr id="25" name="îṡlïḍe"/>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sp>
            <p:nvSpPr>
              <p:cNvPr id="26" name="iṣḻïďé"/>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p:spPr>
            <p:txBody>
              <a:bodyPr anchor="ctr"/>
              <a:lstStyle/>
              <a:p>
                <a:pPr algn="ctr"/>
              </a:p>
            </p:txBody>
          </p:sp>
          <p:sp>
            <p:nvSpPr>
              <p:cNvPr id="27" name="ï$ļíďè"/>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sp>
            <p:nvSpPr>
              <p:cNvPr id="28" name="ïṥlíḓé"/>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p:spPr>
            <p:txBody>
              <a:bodyPr anchor="ctr"/>
              <a:lstStyle/>
              <a:p>
                <a:pPr algn="ctr"/>
              </a:p>
            </p:txBody>
          </p:sp>
          <p:sp>
            <p:nvSpPr>
              <p:cNvPr id="29" name="îSḷíďe"/>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60000"/>
                  <a:lumOff val="40000"/>
                </a:schemeClr>
              </a:solidFill>
              <a:ln>
                <a:noFill/>
              </a:ln>
              <a:effectLst/>
            </p:spPr>
            <p:txBody>
              <a:bodyPr anchor="ctr"/>
              <a:lstStyle/>
              <a:p>
                <a:pPr algn="ctr"/>
              </a:p>
            </p:txBody>
          </p:sp>
        </p:grpSp>
        <p:sp>
          <p:nvSpPr>
            <p:cNvPr id="5" name="ïsļïḓé"/>
            <p:cNvSpPr/>
            <p:nvPr/>
          </p:nvSpPr>
          <p:spPr bwMode="gray">
            <a:xfrm flipH="1">
              <a:off x="5317696" y="2826545"/>
              <a:ext cx="1673999" cy="1674001"/>
            </a:xfrm>
            <a:prstGeom prst="ellipse">
              <a:avLst/>
            </a:prstGeom>
            <a:blipFill>
              <a:blip r:embed="rId2"/>
              <a:srcRect/>
              <a:stretch>
                <a:fillRect l="-25190" r="-24810"/>
              </a:stretch>
            </a:blip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endParaRPr lang="zh-CN" altLang="en-US" sz="1600" b="1" dirty="0"/>
            </a:p>
          </p:txBody>
        </p:sp>
      </p:grpSp>
      <p:sp>
        <p:nvSpPr>
          <p:cNvPr id="31" name="文本框 30"/>
          <p:cNvSpPr txBox="1"/>
          <p:nvPr/>
        </p:nvSpPr>
        <p:spPr>
          <a:xfrm>
            <a:off x="9225280" y="1517650"/>
            <a:ext cx="1102995"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视觉部分</a:t>
            </a:r>
            <a:endParaRPr lang="zh-CN" altLang="en-US" b="1" dirty="0">
              <a:solidFill>
                <a:schemeClr val="tx1">
                  <a:lumMod val="75000"/>
                  <a:lumOff val="25000"/>
                </a:schemeClr>
              </a:solidFill>
              <a:latin typeface="Century Gothic" panose="020B0502020202020204" pitchFamily="34" charset="0"/>
            </a:endParaRPr>
          </a:p>
        </p:txBody>
      </p:sp>
      <p:sp>
        <p:nvSpPr>
          <p:cNvPr id="34" name="文本框 33"/>
          <p:cNvSpPr txBox="1"/>
          <p:nvPr/>
        </p:nvSpPr>
        <p:spPr>
          <a:xfrm>
            <a:off x="1784350" y="1517650"/>
            <a:ext cx="1576070"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驱动执行部分</a:t>
            </a:r>
            <a:endParaRPr lang="zh-CN" altLang="en-US" b="1" dirty="0">
              <a:solidFill>
                <a:schemeClr val="tx1">
                  <a:lumMod val="75000"/>
                  <a:lumOff val="25000"/>
                </a:schemeClr>
              </a:solidFill>
              <a:latin typeface="Century Gothic" panose="020B0502020202020204" pitchFamily="34" charset="0"/>
            </a:endParaRPr>
          </a:p>
        </p:txBody>
      </p:sp>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accent3"/>
                  </a:solidFill>
                  <a:sym typeface="+mn-ea"/>
                </a:rPr>
                <a:t>PART 1 </a:t>
              </a:r>
              <a:r>
                <a:rPr lang="zh-CN" altLang="en-US" sz="2800" b="1" dirty="0">
                  <a:solidFill>
                    <a:schemeClr val="accent3"/>
                  </a:solidFill>
                  <a:sym typeface="+mn-ea"/>
                </a:rPr>
                <a:t>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6" name="文本框 5"/>
          <p:cNvSpPr txBox="1"/>
          <p:nvPr/>
        </p:nvSpPr>
        <p:spPr>
          <a:xfrm>
            <a:off x="856037" y="2003992"/>
            <a:ext cx="3168211" cy="3693319"/>
          </a:xfrm>
          <a:prstGeom prst="rect">
            <a:avLst/>
          </a:prstGeom>
          <a:noFill/>
        </p:spPr>
        <p:txBody>
          <a:bodyPr wrap="square" rtlCol="0">
            <a:spAutoFit/>
          </a:bodyPr>
          <a:lstStyle/>
          <a:p>
            <a:r>
              <a:rPr lang="en-US" altLang="zh-CN"/>
              <a:t>	</a:t>
            </a:r>
            <a:r>
              <a:rPr lang="zh-CN" altLang="zh-CN"/>
              <a:t>早在</a:t>
            </a:r>
            <a:r>
              <a:rPr lang="en-US" altLang="zh-CN"/>
              <a:t>2013</a:t>
            </a:r>
            <a:r>
              <a:rPr lang="zh-CN" altLang="zh-CN"/>
              <a:t>年美国康奈尔大学个人机器人实验室就已经研发出行为预测机器人，但是这款机器人在</a:t>
            </a:r>
            <a:r>
              <a:rPr lang="en-US" altLang="zh-CN"/>
              <a:t>10s</a:t>
            </a:r>
            <a:r>
              <a:rPr lang="zh-CN" altLang="zh-CN"/>
              <a:t>的行为预测上准确率只有</a:t>
            </a:r>
            <a:r>
              <a:rPr lang="en-US" altLang="zh-CN"/>
              <a:t>57%</a:t>
            </a:r>
            <a:r>
              <a:rPr lang="zh-CN" altLang="zh-CN"/>
              <a:t>。而多年以来，行为预测并没有重大进展</a:t>
            </a:r>
            <a:r>
              <a:rPr lang="zh-CN" altLang="en-US"/>
              <a:t>。但行为预测的研究很有意义。</a:t>
            </a:r>
            <a:r>
              <a:rPr lang="zh-CN" altLang="zh-CN"/>
              <a:t>行为预测</a:t>
            </a:r>
            <a:r>
              <a:rPr lang="zh-CN" altLang="en-US"/>
              <a:t>一是</a:t>
            </a:r>
            <a:r>
              <a:rPr lang="zh-CN" altLang="zh-CN"/>
              <a:t>有助</a:t>
            </a:r>
            <a:r>
              <a:rPr lang="zh-CN" altLang="en-US"/>
              <a:t>于</a:t>
            </a:r>
            <a:r>
              <a:rPr lang="zh-CN" altLang="zh-CN"/>
              <a:t>从提前准备这个方向来提高机器人的反应能力；二是能够理解人类意图，对于需要合作完成的工作提供有效帮助，是人机合作的新台阶。</a:t>
            </a:r>
            <a:endParaRPr lang="zh-CN" altLang="en-US">
              <a:latin typeface="+mn-ea"/>
            </a:endParaRPr>
          </a:p>
        </p:txBody>
      </p:sp>
      <p:sp>
        <p:nvSpPr>
          <p:cNvPr id="8" name="文本框 7"/>
          <p:cNvSpPr txBox="1"/>
          <p:nvPr/>
        </p:nvSpPr>
        <p:spPr>
          <a:xfrm>
            <a:off x="7986950" y="2281487"/>
            <a:ext cx="3580109" cy="3969385"/>
          </a:xfrm>
          <a:prstGeom prst="rect">
            <a:avLst/>
          </a:prstGeom>
          <a:noFill/>
        </p:spPr>
        <p:txBody>
          <a:bodyPr wrap="square" rtlCol="0">
            <a:spAutoFit/>
          </a:bodyPr>
          <a:lstStyle/>
          <a:p>
            <a:r>
              <a:rPr lang="en-US" altLang="zh-CN"/>
              <a:t>	</a:t>
            </a:r>
            <a:r>
              <a:rPr lang="zh-CN" altLang="en-US"/>
              <a:t>通过对</a:t>
            </a:r>
            <a:r>
              <a:rPr lang="en-US" altLang="zh-CN"/>
              <a:t>Kinect</a:t>
            </a:r>
            <a:r>
              <a:rPr lang="zh-CN" altLang="en-US"/>
              <a:t>传输的图像进行判断和处理，确认餐厅门口是否有新的客人。</a:t>
            </a:r>
            <a:endParaRPr lang="zh-CN" altLang="en-US"/>
          </a:p>
          <a:p>
            <a:endParaRPr lang="zh-CN" altLang="en-US"/>
          </a:p>
          <a:p>
            <a:r>
              <a:rPr lang="en-US" altLang="zh-CN"/>
              <a:t>	</a:t>
            </a:r>
            <a:r>
              <a:rPr lang="zh-CN" altLang="en-US"/>
              <a:t>当有新客人出现在门口时，发送坐标消息、</a:t>
            </a:r>
            <a:r>
              <a:rPr lang="en-US" altLang="zh-CN"/>
              <a:t>turtlebot</a:t>
            </a:r>
            <a:r>
              <a:rPr lang="zh-CN" altLang="en-US"/>
              <a:t>与客人距离消息，</a:t>
            </a:r>
            <a:r>
              <a:rPr lang="zh-CN" altLang="en-US"/>
              <a:t>给</a:t>
            </a:r>
            <a:r>
              <a:rPr lang="en-US" altLang="zh-CN"/>
              <a:t>turtlebot</a:t>
            </a:r>
            <a:r>
              <a:rPr lang="zh-CN" altLang="en-US"/>
              <a:t>驱动执行部分使</a:t>
            </a:r>
            <a:r>
              <a:rPr lang="en-US" altLang="zh-CN"/>
              <a:t>turtlebot</a:t>
            </a:r>
            <a:r>
              <a:rPr lang="zh-CN" altLang="en-US"/>
              <a:t>移动。</a:t>
            </a:r>
            <a:endParaRPr lang="zh-CN" altLang="en-US"/>
          </a:p>
          <a:p>
            <a:endParaRPr lang="zh-CN" altLang="en-US"/>
          </a:p>
          <a:p>
            <a:r>
              <a:rPr lang="en-US" altLang="zh-CN"/>
              <a:t>	</a:t>
            </a:r>
            <a:r>
              <a:rPr lang="zh-CN" altLang="en-US"/>
              <a:t>当通过</a:t>
            </a:r>
            <a:r>
              <a:rPr lang="en-US" altLang="zh-CN"/>
              <a:t>Kinect</a:t>
            </a:r>
            <a:r>
              <a:rPr lang="zh-CN" altLang="en-US"/>
              <a:t>传输的图像得到</a:t>
            </a:r>
            <a:r>
              <a:rPr lang="en-US" altLang="zh-CN"/>
              <a:t>turtlebot</a:t>
            </a:r>
            <a:r>
              <a:rPr lang="zh-CN" altLang="en-US"/>
              <a:t>与客人距离小于等于某个值时，给</a:t>
            </a:r>
            <a:r>
              <a:rPr lang="en-US" altLang="zh-CN"/>
              <a:t>turtlebot</a:t>
            </a:r>
            <a:r>
              <a:rPr lang="zh-CN" altLang="en-US"/>
              <a:t>驱动执行部分发送停止消息，同时识别出客人的人数，将消息发送给语音部分。</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accent3"/>
                  </a:solidFill>
                  <a:sym typeface="+mn-ea"/>
                </a:rPr>
                <a:t>PART 1 </a:t>
              </a:r>
              <a:r>
                <a:rPr lang="zh-CN" altLang="en-US" sz="2800" b="1" dirty="0">
                  <a:solidFill>
                    <a:schemeClr val="accent3"/>
                  </a:solidFill>
                  <a:sym typeface="+mn-ea"/>
                </a:rPr>
                <a:t>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3</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39440"/>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驱动执行部分成果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03</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58969" y="1436181"/>
            <a:ext cx="4797908" cy="646331"/>
          </a:xfrm>
          <a:prstGeom prst="rect">
            <a:avLst/>
          </a:prstGeom>
          <a:noFill/>
        </p:spPr>
        <p:txBody>
          <a:bodyPr wrap="square" rtlCol="0">
            <a:spAutoFit/>
            <a:scene3d>
              <a:camera prst="orthographicFront"/>
              <a:lightRig rig="threePt" dir="t"/>
            </a:scene3d>
            <a:sp3d contourW="12700"/>
          </a:bodyPr>
          <a:lstStyle/>
          <a:p>
            <a:r>
              <a:rPr lang="zh-CN" altLang="zh-CN" dirty="0"/>
              <a:t>在餐厅中根据一个人的简单动作和手中的物品进行预测并协助其完成。</a:t>
            </a:r>
            <a:endParaRPr lang="zh-CN" altLang="zh-CN" dirty="0"/>
          </a:p>
        </p:txBody>
      </p:sp>
      <p:sp>
        <p:nvSpPr>
          <p:cNvPr id="37" name="文本框 36"/>
          <p:cNvSpPr txBox="1"/>
          <p:nvPr/>
        </p:nvSpPr>
        <p:spPr>
          <a:xfrm>
            <a:off x="6543671" y="4195421"/>
            <a:ext cx="4797908" cy="1200329"/>
          </a:xfrm>
          <a:prstGeom prst="rect">
            <a:avLst/>
          </a:prstGeom>
          <a:noFill/>
        </p:spPr>
        <p:txBody>
          <a:bodyPr wrap="square" rtlCol="0">
            <a:spAutoFit/>
            <a:scene3d>
              <a:camera prst="orthographicFront"/>
              <a:lightRig rig="threePt" dir="t"/>
            </a:scene3d>
            <a:sp3d contourW="12700"/>
          </a:bodyPr>
          <a:lstStyle/>
          <a:p>
            <a:r>
              <a:rPr lang="zh-CN" altLang="zh-CN" dirty="0"/>
              <a:t>具体来说就是，在家里的餐厅里，机器人根据人手上的物品，比如盘子，再结合环境和人的姿态，动作序列或者运动方向等，进行准确预测并且简单实现，协助其完成。</a:t>
            </a:r>
            <a:endParaRPr lang="en-US" altLang="zh-CN" sz="1200" dirty="0">
              <a:solidFill>
                <a:schemeClr val="tx1">
                  <a:lumMod val="50000"/>
                  <a:lumOff val="50000"/>
                </a:schemeClr>
              </a:solidFill>
              <a:latin typeface="Century Gothic" panose="020B0502020202020204" pitchFamily="34" charset="0"/>
            </a:endParaRPr>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驱动执行部分成果</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26" name="图片 25" descr="WeChat Image_20190522004746"/>
          <p:cNvPicPr/>
          <p:nvPr/>
        </p:nvPicPr>
        <p:blipFill>
          <a:blip r:embed="rId1"/>
          <a:srcRect b="10543"/>
          <a:stretch>
            <a:fillRect/>
          </a:stretch>
        </p:blipFill>
        <p:spPr>
          <a:xfrm>
            <a:off x="6543671" y="947674"/>
            <a:ext cx="4572000" cy="2677795"/>
          </a:xfrm>
          <a:prstGeom prst="rect">
            <a:avLst/>
          </a:prstGeom>
        </p:spPr>
      </p:pic>
      <p:pic>
        <p:nvPicPr>
          <p:cNvPr id="18" name="图片 17" descr="u=3490541235,3295734773&amp;fm=26&amp;gp=0"/>
          <p:cNvPicPr/>
          <p:nvPr/>
        </p:nvPicPr>
        <p:blipFill>
          <a:blip r:embed="rId2"/>
          <a:stretch>
            <a:fillRect/>
          </a:stretch>
        </p:blipFill>
        <p:spPr>
          <a:xfrm>
            <a:off x="778933" y="2505519"/>
            <a:ext cx="4691964" cy="29784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4</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视觉部分成果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04</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143760" y="1832809"/>
            <a:ext cx="2552700" cy="4067175"/>
            <a:chOff x="1543050" y="1832809"/>
            <a:chExt cx="2552700" cy="4067175"/>
          </a:xfrm>
        </p:grpSpPr>
        <p:sp>
          <p:nvSpPr>
            <p:cNvPr id="8" name="iṥḻiďè"/>
            <p:cNvSpPr/>
            <p:nvPr/>
          </p:nvSpPr>
          <p:spPr>
            <a:xfrm>
              <a:off x="15430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400">
                <a:lnSpc>
                  <a:spcPct val="120000"/>
                </a:lnSpc>
                <a:defRPr/>
              </a:pPr>
              <a:endParaRPr lang="zh-CN" altLang="en-US" sz="1100" dirty="0">
                <a:solidFill>
                  <a:schemeClr val="tx1"/>
                </a:solidFill>
              </a:endParaRPr>
            </a:p>
          </p:txBody>
        </p:sp>
        <p:sp>
          <p:nvSpPr>
            <p:cNvPr id="9" name="íṣliḍê"/>
            <p:cNvSpPr/>
            <p:nvPr/>
          </p:nvSpPr>
          <p:spPr>
            <a:xfrm>
              <a:off x="1952625" y="2252094"/>
              <a:ext cx="1733550" cy="1733550"/>
            </a:xfrm>
            <a:prstGeom prst="ellipse">
              <a:avLst/>
            </a:prstGeom>
            <a:blipFill>
              <a:blip r:embed="rId1">
                <a:grayscl/>
              </a:blip>
              <a:srcRect/>
              <a:stretch>
                <a:fillRect l="-25479" r="-251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íś1îďe"/>
            <p:cNvSpPr/>
            <p:nvPr/>
          </p:nvSpPr>
          <p:spPr>
            <a:xfrm>
              <a:off x="31924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1</a:t>
              </a:r>
              <a:endParaRPr sz="2000" b="1" dirty="0">
                <a:latin typeface="Agency FB" panose="020B0503020202020204" pitchFamily="34" charset="0"/>
              </a:endParaRPr>
            </a:p>
          </p:txBody>
        </p:sp>
        <p:grpSp>
          <p:nvGrpSpPr>
            <p:cNvPr id="17" name="组合 16"/>
            <p:cNvGrpSpPr/>
            <p:nvPr/>
          </p:nvGrpSpPr>
          <p:grpSpPr>
            <a:xfrm>
              <a:off x="1623084" y="4274383"/>
              <a:ext cx="2341864" cy="1275303"/>
              <a:chOff x="1727734" y="1644501"/>
              <a:chExt cx="2341864" cy="1275303"/>
            </a:xfrm>
          </p:grpSpPr>
          <p:sp>
            <p:nvSpPr>
              <p:cNvPr id="18" name="文本框 17"/>
              <p:cNvSpPr txBox="1"/>
              <p:nvPr/>
            </p:nvSpPr>
            <p:spPr>
              <a:xfrm>
                <a:off x="1854628" y="1644501"/>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接口介绍与测试</a:t>
                </a:r>
                <a:endParaRPr lang="zh-CN" altLang="en-US" b="1" dirty="0">
                  <a:solidFill>
                    <a:schemeClr val="tx1">
                      <a:lumMod val="75000"/>
                      <a:lumOff val="25000"/>
                    </a:schemeClr>
                  </a:solidFill>
                  <a:latin typeface="Century Gothic" panose="020B0502020202020204" pitchFamily="34" charset="0"/>
                </a:endParaRPr>
              </a:p>
            </p:txBody>
          </p:sp>
          <p:sp>
            <p:nvSpPr>
              <p:cNvPr id="19" name="文本框 18"/>
              <p:cNvSpPr txBox="1"/>
              <p:nvPr/>
            </p:nvSpPr>
            <p:spPr>
              <a:xfrm>
                <a:off x="1727734" y="2091764"/>
                <a:ext cx="2341864"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百度</a:t>
                </a:r>
                <a:r>
                  <a:rPr lang="en-US" altLang="zh-CN" sz="1400" dirty="0"/>
                  <a:t>AI</a:t>
                </a:r>
                <a:r>
                  <a:rPr lang="zh-CN" altLang="en-US" sz="1400" dirty="0"/>
                  <a:t>平台</a:t>
                </a:r>
                <a:endParaRPr lang="zh-CN" altLang="en-US" sz="1400" dirty="0"/>
              </a:p>
              <a:p>
                <a:pPr algn="ctr">
                  <a:lnSpc>
                    <a:spcPct val="114000"/>
                  </a:lnSpc>
                </a:pPr>
                <a:r>
                  <a:rPr lang="zh-CN" altLang="en-US" sz="1400" dirty="0"/>
                  <a:t>人流量统计</a:t>
                </a:r>
                <a:endParaRPr lang="zh-CN" altLang="en-US" sz="1400" dirty="0"/>
              </a:p>
              <a:p>
                <a:pPr algn="ctr">
                  <a:lnSpc>
                    <a:spcPct val="114000"/>
                  </a:lnSpc>
                </a:pPr>
                <a:r>
                  <a:rPr lang="zh-CN" altLang="en-US" sz="1400" dirty="0"/>
                  <a:t>人体关键点识别介绍和测试</a:t>
                </a:r>
                <a:endParaRPr lang="zh-CN" altLang="en-US" sz="1400" dirty="0"/>
              </a:p>
            </p:txBody>
          </p:sp>
        </p:grpSp>
      </p:grpSp>
      <p:grpSp>
        <p:nvGrpSpPr>
          <p:cNvPr id="28" name="组合 27"/>
          <p:cNvGrpSpPr/>
          <p:nvPr/>
        </p:nvGrpSpPr>
        <p:grpSpPr>
          <a:xfrm>
            <a:off x="6950710" y="1832809"/>
            <a:ext cx="2552700" cy="4067175"/>
            <a:chOff x="4819650" y="1832809"/>
            <a:chExt cx="2552700" cy="4067175"/>
          </a:xfrm>
        </p:grpSpPr>
        <p:sp>
          <p:nvSpPr>
            <p:cNvPr id="6" name="îṥļíḍé"/>
            <p:cNvSpPr/>
            <p:nvPr/>
          </p:nvSpPr>
          <p:spPr>
            <a:xfrm>
              <a:off x="4819650" y="1832809"/>
              <a:ext cx="2552700" cy="4067175"/>
            </a:xfrm>
            <a:prstGeom prst="roundRect">
              <a:avLst>
                <a:gd name="adj" fmla="val 68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p>
              <a:pPr algn="ctr" defTabSz="914400">
                <a:lnSpc>
                  <a:spcPct val="120000"/>
                </a:lnSpc>
                <a:defRPr/>
              </a:pPr>
              <a:endParaRPr lang="zh-CN" altLang="en-US" sz="1100" dirty="0">
                <a:solidFill>
                  <a:schemeClr val="tx1"/>
                </a:solidFill>
              </a:endParaRPr>
            </a:p>
          </p:txBody>
        </p:sp>
        <p:sp>
          <p:nvSpPr>
            <p:cNvPr id="7" name="íṣlîḍè"/>
            <p:cNvSpPr/>
            <p:nvPr/>
          </p:nvSpPr>
          <p:spPr>
            <a:xfrm>
              <a:off x="5229225" y="2199521"/>
              <a:ext cx="1733550" cy="1733550"/>
            </a:xfrm>
            <a:prstGeom prst="ellipse">
              <a:avLst/>
            </a:prstGeom>
            <a:blipFill>
              <a:blip r:embed="rId2"/>
              <a:srcRect/>
              <a:stretch>
                <a:fillRect l="-16788" r="-165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íS1îḋê"/>
            <p:cNvSpPr/>
            <p:nvPr/>
          </p:nvSpPr>
          <p:spPr>
            <a:xfrm>
              <a:off x="6469063" y="2101097"/>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a:latin typeface="Agency FB" panose="020B0503020202020204" pitchFamily="34" charset="0"/>
                </a:rPr>
                <a:t>2</a:t>
              </a:r>
              <a:endParaRPr sz="2000" b="1" dirty="0">
                <a:latin typeface="Agency FB" panose="020B0503020202020204" pitchFamily="34" charset="0"/>
              </a:endParaRPr>
            </a:p>
          </p:txBody>
        </p:sp>
        <p:grpSp>
          <p:nvGrpSpPr>
            <p:cNvPr id="20" name="组合 19"/>
            <p:cNvGrpSpPr/>
            <p:nvPr/>
          </p:nvGrpSpPr>
          <p:grpSpPr>
            <a:xfrm>
              <a:off x="4925028" y="4274383"/>
              <a:ext cx="2341864" cy="1029086"/>
              <a:chOff x="1750547" y="1644501"/>
              <a:chExt cx="2341864" cy="1029086"/>
            </a:xfrm>
          </p:grpSpPr>
          <p:sp>
            <p:nvSpPr>
              <p:cNvPr id="21" name="文本框 20"/>
              <p:cNvSpPr txBox="1"/>
              <p:nvPr/>
            </p:nvSpPr>
            <p:spPr>
              <a:xfrm>
                <a:off x="1854628" y="1644501"/>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节点算法介绍</a:t>
                </a:r>
                <a:endParaRPr lang="zh-CN" altLang="en-US" b="1" dirty="0">
                  <a:solidFill>
                    <a:schemeClr val="tx1">
                      <a:lumMod val="75000"/>
                      <a:lumOff val="25000"/>
                    </a:schemeClr>
                  </a:solidFill>
                  <a:latin typeface="Century Gothic" panose="020B0502020202020204" pitchFamily="34" charset="0"/>
                </a:endParaRPr>
              </a:p>
            </p:txBody>
          </p:sp>
          <p:sp>
            <p:nvSpPr>
              <p:cNvPr id="22" name="文本框 21"/>
              <p:cNvSpPr txBox="1"/>
              <p:nvPr/>
            </p:nvSpPr>
            <p:spPr>
              <a:xfrm>
                <a:off x="1750547" y="2337037"/>
                <a:ext cx="2341864" cy="3365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节点算法的具体实现</a:t>
                </a:r>
                <a:endParaRPr lang="zh-CN" altLang="zh-CN" sz="1400" dirty="0"/>
              </a:p>
            </p:txBody>
          </p:sp>
        </p:grpSp>
      </p:grpSp>
      <p:grpSp>
        <p:nvGrpSpPr>
          <p:cNvPr id="30" name="组合 29"/>
          <p:cNvGrpSpPr/>
          <p:nvPr/>
        </p:nvGrpSpPr>
        <p:grpSpPr>
          <a:xfrm>
            <a:off x="387125" y="299356"/>
            <a:ext cx="12126303" cy="6596744"/>
            <a:chOff x="387125" y="299356"/>
            <a:chExt cx="12126303" cy="6596744"/>
          </a:xfrm>
        </p:grpSpPr>
        <p:grpSp>
          <p:nvGrpSpPr>
            <p:cNvPr id="31" name="组合 30"/>
            <p:cNvGrpSpPr/>
            <p:nvPr/>
          </p:nvGrpSpPr>
          <p:grpSpPr>
            <a:xfrm>
              <a:off x="387125" y="299356"/>
              <a:ext cx="1316500" cy="883947"/>
              <a:chOff x="1276124" y="1279752"/>
              <a:chExt cx="6401933" cy="4298496"/>
            </a:xfrm>
          </p:grpSpPr>
          <p:sp>
            <p:nvSpPr>
              <p:cNvPr id="39" name="菱形 3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菱形 3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sp>
          <p:nvSpPr>
            <p:cNvPr id="37" name="文本框 36"/>
            <p:cNvSpPr txBox="1"/>
            <p:nvPr/>
          </p:nvSpPr>
          <p:spPr>
            <a:xfrm>
              <a:off x="1784706" y="464231"/>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视觉部分成果</a:t>
              </a:r>
              <a:endParaRPr lang="zh-CN" altLang="en-US" sz="2800" b="1" dirty="0">
                <a:solidFill>
                  <a:schemeClr val="tx1">
                    <a:lumMod val="75000"/>
                    <a:lumOff val="25000"/>
                  </a:schemeClr>
                </a:solidFill>
                <a:latin typeface="Century Gothic" panose="020B0502020202020204" pitchFamily="34" charset="0"/>
              </a:endParaRPr>
            </a:p>
          </p:txBody>
        </p:sp>
        <p:grpSp>
          <p:nvGrpSpPr>
            <p:cNvPr id="34" name="组合 33"/>
            <p:cNvGrpSpPr/>
            <p:nvPr/>
          </p:nvGrpSpPr>
          <p:grpSpPr>
            <a:xfrm>
              <a:off x="11572872" y="6254988"/>
              <a:ext cx="940556" cy="641112"/>
              <a:chOff x="11395287" y="6034159"/>
              <a:chExt cx="1208633" cy="823841"/>
            </a:xfrm>
          </p:grpSpPr>
          <p:sp>
            <p:nvSpPr>
              <p:cNvPr id="35" name="菱形 3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19624" y="1182816"/>
            <a:ext cx="4797908" cy="2338070"/>
          </a:xfrm>
          <a:prstGeom prst="rect">
            <a:avLst/>
          </a:prstGeom>
          <a:noFill/>
        </p:spPr>
        <p:txBody>
          <a:bodyPr wrap="square" rtlCol="0">
            <a:spAutoFit/>
            <a:scene3d>
              <a:camera prst="orthographicFront"/>
              <a:lightRig rig="threePt" dir="t"/>
            </a:scene3d>
            <a:sp3d contourW="12700"/>
          </a:bodyPr>
          <a:lstStyle/>
          <a:p>
            <a:r>
              <a:rPr lang="zh-CN" altLang="zh-CN" sz="2000" b="1" dirty="0"/>
              <a:t>人流量统计</a:t>
            </a:r>
            <a:endParaRPr lang="zh-CN" altLang="zh-CN" sz="2000" b="1" dirty="0"/>
          </a:p>
          <a:p>
            <a:endParaRPr lang="zh-CN" altLang="zh-CN" dirty="0"/>
          </a:p>
          <a:p>
            <a:pPr marL="285750" indent="-285750">
              <a:buFont typeface="Arial" panose="020B0604020202020204" pitchFamily="34" charset="0"/>
              <a:buChar char="•"/>
            </a:pPr>
            <a:r>
              <a:rPr lang="zh-CN" altLang="zh-CN" dirty="0"/>
              <a:t>识别和统计图像当中的人体个数</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zh-CN" dirty="0"/>
              <a:t>以头部为主要识别目标，无需正脸、全身照，适应各类人流密集场景</a:t>
            </a:r>
            <a:endParaRPr lang="zh-CN" altLang="zh-CN" dirty="0"/>
          </a:p>
          <a:p>
            <a:endParaRPr lang="zh-CN" altLang="zh-CN" dirty="0"/>
          </a:p>
          <a:p>
            <a:pPr marL="285750" indent="-285750">
              <a:buFont typeface="Arial" panose="020B0604020202020204" pitchFamily="34" charset="0"/>
              <a:buChar char="•"/>
            </a:pPr>
            <a:r>
              <a:rPr lang="zh-CN" altLang="zh-CN" dirty="0"/>
              <a:t>接口默认返回整张图片中的人数</a:t>
            </a:r>
            <a:endParaRPr lang="zh-CN" altLang="zh-CN" dirty="0"/>
          </a:p>
        </p:txBody>
      </p:sp>
      <p:sp>
        <p:nvSpPr>
          <p:cNvPr id="37" name="文本框 36"/>
          <p:cNvSpPr txBox="1"/>
          <p:nvPr/>
        </p:nvSpPr>
        <p:spPr>
          <a:xfrm>
            <a:off x="6543671" y="4055086"/>
            <a:ext cx="4797908" cy="2338070"/>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zh-CN" sz="2000" b="1" dirty="0"/>
              <a:t>人体关键点识别</a:t>
            </a:r>
            <a:endParaRPr lang="zh-CN" altLang="zh-CN" sz="2000" b="1" dirty="0"/>
          </a:p>
          <a:p>
            <a:pPr indent="0">
              <a:buFont typeface="Arial" panose="020B0604020202020204" pitchFamily="34" charset="0"/>
              <a:buNone/>
            </a:pPr>
            <a:endParaRPr lang="zh-CN" altLang="zh-CN" sz="1800" dirty="0"/>
          </a:p>
          <a:p>
            <a:pPr marL="171450" indent="-171450">
              <a:buFont typeface="Arial" panose="020B0604020202020204" pitchFamily="34" charset="0"/>
              <a:buChar char="•"/>
            </a:pPr>
            <a:r>
              <a:rPr lang="zh-CN" altLang="zh-CN" sz="1800" dirty="0"/>
              <a:t>检测图片中的所有人体，输出每个人体的21个主要关键点，包含头顶、五官、脖颈、四肢等部位，同时输出人体的坐标信息和数量。</a:t>
            </a:r>
            <a:endParaRPr lang="zh-CN" altLang="zh-CN" sz="1800" dirty="0"/>
          </a:p>
          <a:p>
            <a:pPr marL="171450" indent="-171450">
              <a:buFont typeface="Arial" panose="020B0604020202020204" pitchFamily="34" charset="0"/>
              <a:buChar char="•"/>
            </a:pPr>
            <a:endParaRPr lang="zh-CN" altLang="zh-CN" sz="1800" dirty="0"/>
          </a:p>
          <a:p>
            <a:pPr marL="171450" indent="-171450">
              <a:buFont typeface="Arial" panose="020B0604020202020204" pitchFamily="34" charset="0"/>
              <a:buChar char="•"/>
            </a:pPr>
            <a:r>
              <a:rPr lang="zh-CN" altLang="zh-CN" sz="1800" dirty="0"/>
              <a:t>支持多人检测、人体位置重叠、遮挡、背面、侧面、中低空俯拍、大动作等复杂场景。</a:t>
            </a:r>
            <a:endParaRPr lang="zh-CN" altLang="zh-CN" sz="1800"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接口介绍与测试</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930910" y="3688080"/>
            <a:ext cx="4574540" cy="2861310"/>
          </a:xfrm>
          <a:prstGeom prst="rect">
            <a:avLst/>
          </a:prstGeom>
        </p:spPr>
      </p:pic>
      <p:pic>
        <p:nvPicPr>
          <p:cNvPr id="5" name="图片 4"/>
          <p:cNvPicPr>
            <a:picLocks noChangeAspect="1"/>
          </p:cNvPicPr>
          <p:nvPr/>
        </p:nvPicPr>
        <p:blipFill>
          <a:blip r:embed="rId2"/>
          <a:stretch>
            <a:fillRect/>
          </a:stretch>
        </p:blipFill>
        <p:spPr>
          <a:xfrm>
            <a:off x="6543675" y="977900"/>
            <a:ext cx="474345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19624" y="1429196"/>
            <a:ext cx="4797908" cy="953135"/>
          </a:xfrm>
          <a:prstGeom prst="rect">
            <a:avLst/>
          </a:prstGeom>
          <a:noFill/>
        </p:spPr>
        <p:txBody>
          <a:bodyPr wrap="square" rtlCol="0">
            <a:spAutoFit/>
            <a:scene3d>
              <a:camera prst="orthographicFront"/>
              <a:lightRig rig="threePt" dir="t"/>
            </a:scene3d>
            <a:sp3d contourW="12700"/>
          </a:bodyPr>
          <a:lstStyle/>
          <a:p>
            <a:r>
              <a:rPr lang="zh-CN" altLang="zh-CN" sz="2000" b="1" dirty="0"/>
              <a:t>人流量统计</a:t>
            </a:r>
            <a:endParaRPr lang="zh-CN" altLang="zh-CN" sz="2000" b="1" dirty="0"/>
          </a:p>
          <a:p>
            <a:endParaRPr lang="zh-CN" altLang="zh-CN" dirty="0"/>
          </a:p>
          <a:p>
            <a:pPr marL="285750" indent="-285750">
              <a:buFont typeface="Arial" panose="020B0604020202020204" pitchFamily="34" charset="0"/>
              <a:buChar char="•"/>
            </a:pPr>
            <a:endParaRPr lang="zh-CN" altLang="zh-CN" dirty="0"/>
          </a:p>
        </p:txBody>
      </p:sp>
      <p:sp>
        <p:nvSpPr>
          <p:cNvPr id="37" name="文本框 36"/>
          <p:cNvSpPr txBox="1"/>
          <p:nvPr/>
        </p:nvSpPr>
        <p:spPr>
          <a:xfrm>
            <a:off x="6110605" y="3472815"/>
            <a:ext cx="5325745" cy="2338070"/>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zh-CN" sz="2000" b="1" dirty="0"/>
              <a:t>人体关键点识别</a:t>
            </a:r>
            <a:endParaRPr lang="zh-CN" altLang="zh-CN" sz="2000" b="1" dirty="0"/>
          </a:p>
          <a:p>
            <a:pPr indent="0">
              <a:buFont typeface="Arial" panose="020B0604020202020204" pitchFamily="34" charset="0"/>
              <a:buNone/>
            </a:pPr>
            <a:endParaRPr lang="zh-CN" altLang="zh-CN" sz="1800" dirty="0"/>
          </a:p>
          <a:p>
            <a:pPr indent="0">
              <a:buFont typeface="Arial" panose="020B0604020202020204" pitchFamily="34" charset="0"/>
              <a:buNone/>
            </a:pPr>
            <a:r>
              <a:rPr lang="zh-CN" altLang="en-US" sz="1800" b="1" dirty="0"/>
              <a:t>优势</a:t>
            </a:r>
            <a:endParaRPr lang="zh-CN" altLang="en-US" sz="1800" b="1" dirty="0"/>
          </a:p>
          <a:p>
            <a:pPr indent="0">
              <a:buFont typeface="Arial" panose="020B0604020202020204" pitchFamily="34" charset="0"/>
              <a:buNone/>
            </a:pPr>
            <a:endParaRPr lang="zh-CN" altLang="en-US" sz="1800" b="1" dirty="0"/>
          </a:p>
          <a:p>
            <a:pPr marL="285750" indent="-285750">
              <a:buFont typeface="Arial" panose="020B0604020202020204" pitchFamily="34" charset="0"/>
              <a:buChar char="•"/>
            </a:pPr>
            <a:r>
              <a:rPr lang="zh-CN" altLang="en-US" sz="1800" dirty="0"/>
              <a:t>与人流量统计函数相比识别人数更精确</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sz="1800" dirty="0"/>
              <a:t>只需要识别出人体的关键点，关节或者四肢就可以计数人数，对于</a:t>
            </a:r>
            <a:r>
              <a:rPr lang="en-US" altLang="zh-CN" sz="1800" dirty="0"/>
              <a:t>turtlebot</a:t>
            </a:r>
            <a:r>
              <a:rPr lang="zh-CN" altLang="en-US" sz="1800" dirty="0"/>
              <a:t>更加灵活</a:t>
            </a:r>
            <a:endParaRPr lang="zh-CN" altLang="en-US" sz="1800" dirty="0"/>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接口介绍与测试</a:t>
                </a:r>
                <a:endParaRPr lang="zh-CN" altLang="en-US"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853440" y="2200910"/>
            <a:ext cx="4730115" cy="320040"/>
          </a:xfrm>
          <a:prstGeom prst="rect">
            <a:avLst/>
          </a:prstGeom>
        </p:spPr>
      </p:pic>
      <p:pic>
        <p:nvPicPr>
          <p:cNvPr id="8" name="图片 7"/>
          <p:cNvPicPr>
            <a:picLocks noChangeAspect="1"/>
          </p:cNvPicPr>
          <p:nvPr/>
        </p:nvPicPr>
        <p:blipFill>
          <a:blip r:embed="rId2"/>
          <a:stretch>
            <a:fillRect/>
          </a:stretch>
        </p:blipFill>
        <p:spPr>
          <a:xfrm>
            <a:off x="1265555" y="3185160"/>
            <a:ext cx="3906520" cy="2913380"/>
          </a:xfrm>
          <a:prstGeom prst="rect">
            <a:avLst/>
          </a:prstGeom>
        </p:spPr>
      </p:pic>
      <p:pic>
        <p:nvPicPr>
          <p:cNvPr id="9" name="图片 8"/>
          <p:cNvPicPr>
            <a:picLocks noChangeAspect="1"/>
          </p:cNvPicPr>
          <p:nvPr/>
        </p:nvPicPr>
        <p:blipFill>
          <a:blip r:embed="rId3"/>
          <a:srcRect r="34942"/>
          <a:stretch>
            <a:fillRect/>
          </a:stretch>
        </p:blipFill>
        <p:spPr>
          <a:xfrm>
            <a:off x="6110605" y="1729105"/>
            <a:ext cx="5231130" cy="96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87125" y="299356"/>
            <a:ext cx="12126303" cy="6596744"/>
            <a:chOff x="387125" y="299356"/>
            <a:chExt cx="12126303" cy="6596744"/>
          </a:xfrm>
        </p:grpSpPr>
        <p:grpSp>
          <p:nvGrpSpPr>
            <p:cNvPr id="50" name="组合 49"/>
            <p:cNvGrpSpPr/>
            <p:nvPr/>
          </p:nvGrpSpPr>
          <p:grpSpPr>
            <a:xfrm>
              <a:off x="387125" y="299356"/>
              <a:ext cx="1316500" cy="883947"/>
              <a:chOff x="1276124" y="1279752"/>
              <a:chExt cx="6401933" cy="4298496"/>
            </a:xfrm>
          </p:grpSpPr>
          <p:sp>
            <p:nvSpPr>
              <p:cNvPr id="58" name="菱形 5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sp>
          <p:nvSpPr>
            <p:cNvPr id="56" name="文本框 55"/>
            <p:cNvSpPr txBox="1"/>
            <p:nvPr/>
          </p:nvSpPr>
          <p:spPr>
            <a:xfrm>
              <a:off x="1784189" y="506929"/>
              <a:ext cx="4179953"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结</a:t>
              </a:r>
              <a:r>
                <a:rPr lang="zh-CN" altLang="en-US" sz="2800" b="1" dirty="0">
                  <a:solidFill>
                    <a:schemeClr val="tx1">
                      <a:lumMod val="75000"/>
                      <a:lumOff val="25000"/>
                    </a:schemeClr>
                  </a:solidFill>
                  <a:latin typeface="Century Gothic" panose="020B0502020202020204" pitchFamily="34" charset="0"/>
                  <a:sym typeface="+mn-ea"/>
                </a:rPr>
                <a:t>点算法介绍</a:t>
              </a:r>
              <a:endParaRPr lang="zh-CN" altLang="en-US" sz="2800" b="1" dirty="0">
                <a:solidFill>
                  <a:schemeClr val="tx1">
                    <a:lumMod val="75000"/>
                    <a:lumOff val="25000"/>
                  </a:schemeClr>
                </a:solidFill>
                <a:latin typeface="Century Gothic" panose="020B0502020202020204" pitchFamily="34" charset="0"/>
              </a:endParaRPr>
            </a:p>
          </p:txBody>
        </p:sp>
        <p:grpSp>
          <p:nvGrpSpPr>
            <p:cNvPr id="53" name="组合 52"/>
            <p:cNvGrpSpPr/>
            <p:nvPr/>
          </p:nvGrpSpPr>
          <p:grpSpPr>
            <a:xfrm>
              <a:off x="11572872" y="6254988"/>
              <a:ext cx="940556" cy="641112"/>
              <a:chOff x="11395287" y="6034159"/>
              <a:chExt cx="1208633" cy="823841"/>
            </a:xfrm>
          </p:grpSpPr>
          <p:sp>
            <p:nvSpPr>
              <p:cNvPr id="54" name="菱形 5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748790" y="4357370"/>
            <a:ext cx="8694420" cy="1897380"/>
          </a:xfrm>
          <a:prstGeom prst="rect">
            <a:avLst/>
          </a:prstGeom>
        </p:spPr>
      </p:pic>
      <p:pic>
        <p:nvPicPr>
          <p:cNvPr id="4" name="图片 3"/>
          <p:cNvPicPr>
            <a:picLocks noChangeAspect="1"/>
          </p:cNvPicPr>
          <p:nvPr/>
        </p:nvPicPr>
        <p:blipFill>
          <a:blip r:embed="rId2"/>
          <a:srcRect r="3276"/>
          <a:stretch>
            <a:fillRect/>
          </a:stretch>
        </p:blipFill>
        <p:spPr>
          <a:xfrm>
            <a:off x="1358265" y="1959610"/>
            <a:ext cx="8548370" cy="1621790"/>
          </a:xfrm>
          <a:prstGeom prst="rect">
            <a:avLst/>
          </a:prstGeom>
        </p:spPr>
      </p:pic>
      <p:cxnSp>
        <p:nvCxnSpPr>
          <p:cNvPr id="5" name="肘形连接符 4"/>
          <p:cNvCxnSpPr>
            <a:stCxn id="4" idx="3"/>
            <a:endCxn id="3" idx="1"/>
          </p:cNvCxnSpPr>
          <p:nvPr/>
        </p:nvCxnSpPr>
        <p:spPr>
          <a:xfrm flipH="1">
            <a:off x="1748790" y="2770505"/>
            <a:ext cx="8157845" cy="2535555"/>
          </a:xfrm>
          <a:prstGeom prst="bentConnector5">
            <a:avLst>
              <a:gd name="adj1" fmla="val -2919"/>
              <a:gd name="adj2" fmla="val 47283"/>
              <a:gd name="adj3" fmla="val 102919"/>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1207135" y="2008505"/>
            <a:ext cx="4272915" cy="4246245"/>
          </a:xfrm>
          <a:prstGeom prst="rect">
            <a:avLst/>
          </a:prstGeom>
          <a:noFill/>
        </p:spPr>
        <p:txBody>
          <a:bodyPr wrap="square" rtlCol="0">
            <a:spAutoFit/>
            <a:scene3d>
              <a:camera prst="orthographicFront"/>
              <a:lightRig rig="threePt" dir="t"/>
            </a:scene3d>
            <a:sp3d contourW="12700"/>
          </a:bodyPr>
          <a:lstStyle/>
          <a:p>
            <a:pPr marL="285750" indent="-285750">
              <a:buFont typeface="Arial" panose="020B0604020202020204" pitchFamily="34" charset="0"/>
              <a:buChar char="•"/>
            </a:pPr>
            <a:r>
              <a:rPr lang="zh-CN" altLang="zh-CN" dirty="0"/>
              <a:t>初始化生成</a:t>
            </a:r>
            <a:r>
              <a:rPr lang="en-US" altLang="zh-CN" dirty="0"/>
              <a:t>take_photo</a:t>
            </a:r>
            <a:r>
              <a:rPr lang="zh-CN" altLang="en-US" dirty="0"/>
              <a:t>结点</a:t>
            </a:r>
            <a:r>
              <a:rPr lang="zh-CN" altLang="zh-CN" dirty="0"/>
              <a:t>。</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zh-CN" sz="1800" dirty="0"/>
              <a:t>创建一个</a:t>
            </a:r>
            <a:r>
              <a:rPr lang="en-US" altLang="zh-CN" sz="1800" dirty="0"/>
              <a:t>TakePhoto</a:t>
            </a:r>
            <a:r>
              <a:rPr lang="zh-CN" altLang="en-US" sz="1800" dirty="0"/>
              <a:t>类，其中有</a:t>
            </a:r>
            <a:r>
              <a:rPr lang="en-US" altLang="zh-CN" sz="1800" dirty="0"/>
              <a:t>take_picture</a:t>
            </a:r>
            <a:r>
              <a:rPr lang="zh-CN" altLang="en-US" sz="1800" dirty="0"/>
              <a:t>和</a:t>
            </a:r>
            <a:r>
              <a:rPr lang="en-US" altLang="zh-CN" sz="1800" dirty="0"/>
              <a:t>callback</a:t>
            </a:r>
            <a:r>
              <a:rPr lang="zh-CN" altLang="en-US" sz="1800" dirty="0"/>
              <a:t>两个功能函数。</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dirty="0">
                <a:sym typeface="+mn-ea"/>
              </a:rPr>
              <a:t>当</a:t>
            </a:r>
            <a:r>
              <a:rPr lang="en-US" altLang="zh-CN" dirty="0">
                <a:sym typeface="+mn-ea"/>
              </a:rPr>
              <a:t>Kinect</a:t>
            </a:r>
            <a:r>
              <a:rPr lang="zh-CN" altLang="en-US" dirty="0">
                <a:sym typeface="+mn-ea"/>
              </a:rPr>
              <a:t>运行时，会在</a:t>
            </a:r>
            <a:r>
              <a:rPr lang="en-US" altLang="zh-CN" dirty="0">
                <a:sym typeface="+mn-ea"/>
              </a:rPr>
              <a:t>ros</a:t>
            </a:r>
            <a:r>
              <a:rPr lang="zh-CN" altLang="en-US" dirty="0">
                <a:sym typeface="+mn-ea"/>
              </a:rPr>
              <a:t>中发布/camera/rgb/image_raw话题，其中话题的消息为</a:t>
            </a:r>
            <a:r>
              <a:rPr lang="en-US" altLang="zh-CN" dirty="0">
                <a:sym typeface="+mn-ea"/>
              </a:rPr>
              <a:t>jpg</a:t>
            </a:r>
            <a:r>
              <a:rPr lang="zh-CN" altLang="en-US" dirty="0">
                <a:sym typeface="+mn-ea"/>
              </a:rPr>
              <a:t>等图片信息，</a:t>
            </a:r>
            <a:r>
              <a:rPr lang="en-US" altLang="zh-CN" dirty="0">
                <a:sym typeface="+mn-ea"/>
              </a:rPr>
              <a:t>take_picture</a:t>
            </a:r>
            <a:r>
              <a:rPr lang="zh-CN" altLang="en-US" dirty="0">
                <a:sym typeface="+mn-ea"/>
              </a:rPr>
              <a:t>函数会订阅该话题以接收消息，若消息有效，则将当前时间戳的图片保存。</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zh-CN" altLang="en-US" sz="1800" dirty="0"/>
              <a:t>每隔</a:t>
            </a:r>
            <a:r>
              <a:rPr lang="en-US" altLang="zh-CN" sz="1800" dirty="0"/>
              <a:t>0.5s</a:t>
            </a:r>
            <a:r>
              <a:rPr lang="zh-CN" altLang="en-US" sz="1800" dirty="0"/>
              <a:t>，运行</a:t>
            </a:r>
            <a:r>
              <a:rPr lang="en-US" altLang="zh-CN" dirty="0">
                <a:sym typeface="+mn-ea"/>
              </a:rPr>
              <a:t>take_picture</a:t>
            </a:r>
            <a:r>
              <a:rPr lang="zh-CN" altLang="en-US" dirty="0">
                <a:sym typeface="+mn-ea"/>
              </a:rPr>
              <a:t>函数对</a:t>
            </a:r>
            <a:r>
              <a:rPr lang="en-US" altLang="zh-CN" dirty="0">
                <a:sym typeface="+mn-ea"/>
              </a:rPr>
              <a:t>Kinect</a:t>
            </a:r>
            <a:r>
              <a:rPr lang="zh-CN" altLang="en-US" dirty="0">
                <a:sym typeface="+mn-ea"/>
              </a:rPr>
              <a:t>显示的图像实时截图，若截图成功则保存图片。</a:t>
            </a:r>
            <a:endParaRPr lang="zh-CN" altLang="en-US" dirty="0">
              <a:sym typeface="+mn-ea"/>
            </a:endParaRPr>
          </a:p>
        </p:txBody>
      </p:sp>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04</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Century Gothic" panose="020B0502020202020204" pitchFamily="34" charset="0"/>
                    <a:sym typeface="+mn-ea"/>
                  </a:rPr>
                  <a:t>结</a:t>
                </a:r>
                <a:r>
                  <a:rPr lang="zh-CN" altLang="en-US" sz="2800" b="1" dirty="0">
                    <a:solidFill>
                      <a:schemeClr val="tx1">
                        <a:lumMod val="75000"/>
                        <a:lumOff val="25000"/>
                      </a:schemeClr>
                    </a:solidFill>
                    <a:latin typeface="Century Gothic" panose="020B0502020202020204" pitchFamily="34" charset="0"/>
                    <a:sym typeface="+mn-ea"/>
                  </a:rPr>
                  <a:t>点算法介绍</a:t>
                </a:r>
                <a:endParaRPr lang="en-US" altLang="zh-CN" sz="2800" b="1" dirty="0">
                  <a:solidFill>
                    <a:schemeClr val="accent3"/>
                  </a:solidFill>
                  <a:latin typeface="Century Gothic" panose="020B0502020202020204" pitchFamily="34" charset="0"/>
                  <a:sym typeface="+mn-ea"/>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
        <p:nvSpPr>
          <p:cNvPr id="3" name="文本框 2"/>
          <p:cNvSpPr txBox="1"/>
          <p:nvPr/>
        </p:nvSpPr>
        <p:spPr>
          <a:xfrm>
            <a:off x="2279650" y="1341755"/>
            <a:ext cx="2128520" cy="398780"/>
          </a:xfrm>
          <a:prstGeom prst="rect">
            <a:avLst/>
          </a:prstGeom>
          <a:noFill/>
        </p:spPr>
        <p:txBody>
          <a:bodyPr wrap="square" rtlCol="0">
            <a:spAutoFit/>
          </a:bodyPr>
          <a:p>
            <a:r>
              <a:rPr lang="en-US" altLang="zh-CN" sz="2000" b="1"/>
              <a:t>take_photo</a:t>
            </a:r>
            <a:r>
              <a:rPr lang="zh-CN" altLang="en-US" sz="2000" b="1"/>
              <a:t>结点</a:t>
            </a:r>
            <a:endParaRPr lang="zh-CN" altLang="en-US" sz="2000" b="1"/>
          </a:p>
        </p:txBody>
      </p:sp>
      <p:sp>
        <p:nvSpPr>
          <p:cNvPr id="4" name="文本框 3"/>
          <p:cNvSpPr txBox="1"/>
          <p:nvPr/>
        </p:nvSpPr>
        <p:spPr>
          <a:xfrm>
            <a:off x="7676515" y="521335"/>
            <a:ext cx="2214880" cy="398780"/>
          </a:xfrm>
          <a:prstGeom prst="rect">
            <a:avLst/>
          </a:prstGeom>
          <a:noFill/>
        </p:spPr>
        <p:txBody>
          <a:bodyPr wrap="square" rtlCol="0">
            <a:spAutoFit/>
          </a:bodyPr>
          <a:p>
            <a:r>
              <a:rPr lang="en-US" altLang="zh-CN" sz="2000" b="1"/>
              <a:t>handle_data</a:t>
            </a:r>
            <a:r>
              <a:rPr lang="zh-CN" altLang="en-US" sz="2000" b="1"/>
              <a:t>结点</a:t>
            </a:r>
            <a:endParaRPr lang="zh-CN" altLang="en-US" sz="2000" b="1"/>
          </a:p>
        </p:txBody>
      </p:sp>
      <p:sp>
        <p:nvSpPr>
          <p:cNvPr id="6" name="文本框 5"/>
          <p:cNvSpPr txBox="1"/>
          <p:nvPr/>
        </p:nvSpPr>
        <p:spPr>
          <a:xfrm>
            <a:off x="6190615" y="1036955"/>
            <a:ext cx="5187315" cy="5631180"/>
          </a:xfrm>
          <a:prstGeom prst="rect">
            <a:avLst/>
          </a:prstGeom>
          <a:noFill/>
        </p:spPr>
        <p:txBody>
          <a:bodyPr wrap="square" rtlCol="0">
            <a:spAutoFit/>
            <a:scene3d>
              <a:camera prst="orthographicFront"/>
              <a:lightRig rig="threePt" dir="t"/>
            </a:scene3d>
            <a:sp3d contourW="12700"/>
          </a:bodyPr>
          <a:p>
            <a:pPr marL="285750" indent="-285750">
              <a:buFont typeface="Arial" panose="020B0604020202020204" pitchFamily="34" charset="0"/>
              <a:buChar char="•"/>
            </a:pPr>
            <a:r>
              <a:rPr lang="zh-CN" altLang="zh-CN" dirty="0"/>
              <a:t>初始化生成</a:t>
            </a:r>
            <a:r>
              <a:rPr lang="en-US" altLang="zh-CN" dirty="0"/>
              <a:t>handle_data</a:t>
            </a:r>
            <a:r>
              <a:rPr lang="zh-CN" altLang="en-US" dirty="0"/>
              <a:t>结点</a:t>
            </a:r>
            <a:r>
              <a:rPr lang="zh-CN" altLang="zh-CN" dirty="0"/>
              <a:t>。</a:t>
            </a:r>
            <a:endParaRPr lang="zh-CN" altLang="zh-CN" dirty="0"/>
          </a:p>
          <a:p>
            <a:pPr marL="285750" indent="-285750">
              <a:buFont typeface="Arial" panose="020B0604020202020204" pitchFamily="34" charset="0"/>
              <a:buChar char="•"/>
            </a:pPr>
            <a:endParaRPr lang="zh-CN" altLang="zh-CN" dirty="0"/>
          </a:p>
          <a:p>
            <a:pPr marL="285750" indent="-285750">
              <a:buFont typeface="Arial" panose="020B0604020202020204" pitchFamily="34" charset="0"/>
              <a:buChar char="•"/>
            </a:pPr>
            <a:r>
              <a:rPr lang="zh-CN" altLang="en-US" sz="1800" dirty="0"/>
              <a:t>将</a:t>
            </a:r>
            <a:r>
              <a:rPr lang="en-US" altLang="zh-CN" sz="1800" dirty="0"/>
              <a:t>take_photo</a:t>
            </a:r>
            <a:r>
              <a:rPr lang="zh-CN" altLang="en-US" sz="1800" dirty="0"/>
              <a:t>结点保存的每张图片，调用百度</a:t>
            </a:r>
            <a:r>
              <a:rPr lang="en-US" altLang="zh-CN" sz="1800" dirty="0"/>
              <a:t>AI</a:t>
            </a:r>
            <a:r>
              <a:rPr lang="zh-CN" altLang="en-US" sz="1800" dirty="0"/>
              <a:t>平台的人体关键点识别函数进行处理，得到图片中人的数量</a:t>
            </a:r>
            <a:r>
              <a:rPr lang="zh-CN" altLang="en-US" sz="1800" dirty="0"/>
              <a:t>。</a:t>
            </a:r>
            <a:endParaRPr lang="zh-CN" altLang="en-US" sz="1800" dirty="0"/>
          </a:p>
          <a:p>
            <a:pPr marL="285750" indent="-285750">
              <a:buFont typeface="Arial" panose="020B0604020202020204" pitchFamily="34" charset="0"/>
              <a:buChar char="•"/>
            </a:pPr>
            <a:endParaRPr lang="zh-CN" altLang="en-US" sz="1800" dirty="0"/>
          </a:p>
          <a:p>
            <a:pPr marL="285750" indent="-285750">
              <a:buFont typeface="Arial" panose="020B0604020202020204" pitchFamily="34" charset="0"/>
              <a:buChar char="•"/>
            </a:pPr>
            <a:r>
              <a:rPr lang="zh-CN" altLang="en-US" dirty="0">
                <a:sym typeface="+mn-ea"/>
              </a:rPr>
              <a:t>当调用函数返回的数量</a:t>
            </a:r>
            <a:r>
              <a:rPr lang="en-US" altLang="zh-CN" dirty="0">
                <a:sym typeface="+mn-ea"/>
              </a:rPr>
              <a:t>&gt;=1</a:t>
            </a:r>
            <a:r>
              <a:rPr lang="zh-CN" altLang="en-US" dirty="0">
                <a:sym typeface="+mn-ea"/>
              </a:rPr>
              <a:t>时，表示门口有人，</a:t>
            </a:r>
            <a:r>
              <a:rPr lang="en-US" altLang="zh-CN" dirty="0">
                <a:sym typeface="+mn-ea"/>
              </a:rPr>
              <a:t>handle_data</a:t>
            </a:r>
            <a:r>
              <a:rPr lang="zh-CN" altLang="en-US" dirty="0">
                <a:sym typeface="+mn-ea"/>
              </a:rPr>
              <a:t>结点会给执行结点发布</a:t>
            </a:r>
            <a:r>
              <a:rPr lang="en-US" altLang="zh-CN" dirty="0">
                <a:sym typeface="+mn-ea"/>
              </a:rPr>
              <a:t>10</a:t>
            </a:r>
            <a:r>
              <a:rPr lang="zh-CN" altLang="en-US" dirty="0">
                <a:sym typeface="+mn-ea"/>
              </a:rPr>
              <a:t>次</a:t>
            </a:r>
            <a:r>
              <a:rPr lang="en-US" altLang="zh-CN" dirty="0">
                <a:sym typeface="+mn-ea"/>
              </a:rPr>
              <a:t>yes</a:t>
            </a:r>
            <a:r>
              <a:rPr lang="zh-CN" altLang="en-US" dirty="0">
                <a:sym typeface="+mn-ea"/>
              </a:rPr>
              <a:t>字符串消息，表示可以移动到人面前。</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zh-CN" altLang="en-US" dirty="0">
                <a:sym typeface="+mn-ea"/>
              </a:rPr>
              <a:t>在</a:t>
            </a:r>
            <a:r>
              <a:rPr lang="en-US" altLang="zh-CN" dirty="0">
                <a:sym typeface="+mn-ea"/>
              </a:rPr>
              <a:t>turtlebot</a:t>
            </a:r>
            <a:r>
              <a:rPr lang="zh-CN" altLang="en-US" dirty="0">
                <a:sym typeface="+mn-ea"/>
              </a:rPr>
              <a:t>移动时，通过环境的/odom和/gazebo/model_states给出的坐标信息，发布移动目标的坐标点，并实时计算二者之间的距离，当距离</a:t>
            </a:r>
            <a:r>
              <a:rPr lang="en-US" altLang="zh-CN" dirty="0">
                <a:sym typeface="+mn-ea"/>
              </a:rPr>
              <a:t>&lt;=2.0m</a:t>
            </a:r>
            <a:r>
              <a:rPr lang="zh-CN" altLang="en-US" dirty="0">
                <a:sym typeface="+mn-ea"/>
              </a:rPr>
              <a:t>或者</a:t>
            </a:r>
            <a:r>
              <a:rPr lang="en-US" altLang="zh-CN" dirty="0">
                <a:sym typeface="+mn-ea"/>
              </a:rPr>
              <a:t>turtlebot</a:t>
            </a:r>
            <a:r>
              <a:rPr lang="zh-CN" altLang="en-US" dirty="0">
                <a:sym typeface="+mn-ea"/>
              </a:rPr>
              <a:t>达到目标点</a:t>
            </a:r>
            <a:r>
              <a:rPr lang="en-US" altLang="zh-CN" dirty="0">
                <a:sym typeface="+mn-ea"/>
              </a:rPr>
              <a:t>fa'b</a:t>
            </a:r>
            <a:r>
              <a:rPr lang="zh-CN" altLang="en-US" dirty="0">
                <a:sym typeface="+mn-ea"/>
              </a:rPr>
              <a:t>时，给执行结点发布</a:t>
            </a:r>
            <a:r>
              <a:rPr lang="en-US" altLang="zh-CN" dirty="0">
                <a:sym typeface="+mn-ea"/>
              </a:rPr>
              <a:t>10</a:t>
            </a:r>
            <a:r>
              <a:rPr lang="zh-CN" altLang="en-US" dirty="0">
                <a:sym typeface="+mn-ea"/>
              </a:rPr>
              <a:t>次</a:t>
            </a:r>
            <a:r>
              <a:rPr lang="en-US" altLang="zh-CN" dirty="0">
                <a:sym typeface="+mn-ea"/>
              </a:rPr>
              <a:t>stop</a:t>
            </a:r>
            <a:r>
              <a:rPr lang="zh-CN" altLang="en-US" dirty="0">
                <a:sym typeface="+mn-ea"/>
              </a:rPr>
              <a:t>字符串消息，表示</a:t>
            </a:r>
            <a:r>
              <a:rPr lang="en-US" altLang="zh-CN" dirty="0">
                <a:sym typeface="+mn-ea"/>
              </a:rPr>
              <a:t>turtlebot</a:t>
            </a:r>
            <a:r>
              <a:rPr lang="zh-CN" altLang="en-US" dirty="0">
                <a:sym typeface="+mn-ea"/>
              </a:rPr>
              <a:t>停止移动。</a:t>
            </a:r>
            <a:endParaRPr lang="zh-CN" altLang="en-US" dirty="0">
              <a:sym typeface="+mn-ea"/>
            </a:endParaRPr>
          </a:p>
          <a:p>
            <a:pPr marL="285750" indent="-285750">
              <a:buFont typeface="Arial" panose="020B0604020202020204" pitchFamily="34" charset="0"/>
              <a:buChar char="•"/>
            </a:pPr>
            <a:endParaRPr lang="zh-CN" altLang="en-US" dirty="0">
              <a:sym typeface="+mn-ea"/>
            </a:endParaRPr>
          </a:p>
          <a:p>
            <a:pPr marL="285750" indent="-285750">
              <a:buFont typeface="Arial" panose="020B0604020202020204" pitchFamily="34" charset="0"/>
              <a:buChar char="•"/>
            </a:pPr>
            <a:r>
              <a:rPr lang="en-US" altLang="zh-CN" dirty="0">
                <a:sym typeface="+mn-ea"/>
              </a:rPr>
              <a:t>turtlebot</a:t>
            </a:r>
            <a:r>
              <a:rPr lang="zh-CN" altLang="en-US" dirty="0">
                <a:sym typeface="+mn-ea"/>
              </a:rPr>
              <a:t>在当前位置对</a:t>
            </a:r>
            <a:r>
              <a:rPr lang="en-US" altLang="zh-CN" dirty="0">
                <a:sym typeface="+mn-ea"/>
              </a:rPr>
              <a:t>Kinect</a:t>
            </a:r>
            <a:r>
              <a:rPr lang="zh-CN" altLang="en-US" dirty="0">
                <a:sym typeface="+mn-ea"/>
              </a:rPr>
              <a:t>截取</a:t>
            </a:r>
            <a:r>
              <a:rPr lang="zh-CN" altLang="en-US" dirty="0">
                <a:sym typeface="+mn-ea"/>
              </a:rPr>
              <a:t>的照片，</a:t>
            </a:r>
            <a:r>
              <a:rPr lang="zh-CN" altLang="en-US" dirty="0">
                <a:sym typeface="+mn-ea"/>
              </a:rPr>
              <a:t>调用人体关键点识别算法进行图片人计数并返回和发布最终识别的人数。</a:t>
            </a:r>
            <a:endParaRPr lang="zh-CN" altLang="en-US"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23629" y="4366739"/>
            <a:ext cx="2609524" cy="1323439"/>
            <a:chOff x="1249819" y="2496522"/>
            <a:chExt cx="2954205" cy="1498247"/>
          </a:xfrm>
        </p:grpSpPr>
        <p:sp>
          <p:nvSpPr>
            <p:cNvPr id="6" name="文本框 5"/>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5</a:t>
              </a:r>
              <a:endParaRPr lang="zh-CN" altLang="en-US" sz="8000" dirty="0">
                <a:solidFill>
                  <a:schemeClr val="accent1"/>
                </a:solidFill>
                <a:latin typeface="Agency FB" panose="020B0503020202020204" pitchFamily="34" charset="0"/>
              </a:endParaRPr>
            </a:p>
          </p:txBody>
        </p:sp>
        <p:sp>
          <p:nvSpPr>
            <p:cNvPr id="2" name="平行四边形 1"/>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语音部分成果</a:t>
              </a:r>
              <a:endParaRPr lang="zh-CN" altLang="en-US" sz="2000" b="1" dirty="0">
                <a:solidFill>
                  <a:schemeClr val="accent3"/>
                </a:solidFill>
                <a:latin typeface="Century Gothic" panose="020B0502020202020204" pitchFamily="34" charset="0"/>
              </a:endParaRPr>
            </a:p>
          </p:txBody>
        </p:sp>
      </p:grpSp>
      <p:grpSp>
        <p:nvGrpSpPr>
          <p:cNvPr id="34" name="组合 33"/>
          <p:cNvGrpSpPr/>
          <p:nvPr/>
        </p:nvGrpSpPr>
        <p:grpSpPr>
          <a:xfrm>
            <a:off x="3688009" y="1952846"/>
            <a:ext cx="2609524" cy="1323439"/>
            <a:chOff x="1249819" y="2496522"/>
            <a:chExt cx="2954205" cy="1498247"/>
          </a:xfrm>
        </p:grpSpPr>
        <p:sp>
          <p:nvSpPr>
            <p:cNvPr id="35" name="文本框 34"/>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2</a:t>
              </a:r>
              <a:endParaRPr lang="zh-CN" altLang="en-US" sz="8000" dirty="0">
                <a:solidFill>
                  <a:schemeClr val="accent1"/>
                </a:solidFill>
                <a:latin typeface="Agency FB" panose="020B0503020202020204" pitchFamily="34" charset="0"/>
              </a:endParaRPr>
            </a:p>
          </p:txBody>
        </p:sp>
        <p:sp>
          <p:nvSpPr>
            <p:cNvPr id="36" name="平行四边形 35"/>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en-US" altLang="zh-CN" sz="2000" b="1" dirty="0">
                  <a:solidFill>
                    <a:schemeClr val="accent3"/>
                  </a:solidFill>
                  <a:latin typeface="Century Gothic" panose="020B0502020202020204" pitchFamily="34" charset="0"/>
                </a:rPr>
                <a:t>PART I</a:t>
              </a:r>
              <a:r>
                <a:rPr lang="zh-CN" altLang="en-US" sz="2000" b="1" dirty="0">
                  <a:solidFill>
                    <a:schemeClr val="accent3"/>
                  </a:solidFill>
                  <a:latin typeface="Century Gothic" panose="020B0502020202020204" pitchFamily="34" charset="0"/>
                </a:rPr>
                <a:t>介绍</a:t>
              </a:r>
              <a:endParaRPr lang="zh-CN" altLang="en-US" sz="2000" b="1" dirty="0">
                <a:solidFill>
                  <a:schemeClr val="accent3"/>
                </a:solidFill>
                <a:latin typeface="Century Gothic" panose="020B0502020202020204" pitchFamily="34" charset="0"/>
              </a:endParaRPr>
            </a:p>
          </p:txBody>
        </p:sp>
      </p:grpSp>
      <p:grpSp>
        <p:nvGrpSpPr>
          <p:cNvPr id="38" name="组合 37"/>
          <p:cNvGrpSpPr/>
          <p:nvPr/>
        </p:nvGrpSpPr>
        <p:grpSpPr>
          <a:xfrm>
            <a:off x="6118242" y="1952846"/>
            <a:ext cx="2609524" cy="1323439"/>
            <a:chOff x="1249819" y="2496522"/>
            <a:chExt cx="2954205" cy="1498247"/>
          </a:xfrm>
        </p:grpSpPr>
        <p:sp>
          <p:nvSpPr>
            <p:cNvPr id="39" name="文本框 38"/>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3</a:t>
              </a:r>
              <a:endParaRPr lang="zh-CN" altLang="en-US" sz="8000" dirty="0">
                <a:solidFill>
                  <a:schemeClr val="accent1"/>
                </a:solidFill>
                <a:latin typeface="Agency FB" panose="020B0503020202020204" pitchFamily="34" charset="0"/>
              </a:endParaRPr>
            </a:p>
          </p:txBody>
        </p:sp>
        <p:sp>
          <p:nvSpPr>
            <p:cNvPr id="40" name="平行四边形 39"/>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rot="19920000">
              <a:off x="1663004" y="3154164"/>
              <a:ext cx="2200746" cy="800108"/>
            </a:xfrm>
            <a:prstGeom prst="rect">
              <a:avLst/>
            </a:prstGeom>
            <a:noFill/>
          </p:spPr>
          <p:txBody>
            <a:bodyPr wrap="square" rtlCol="0">
              <a:spAutoFit/>
              <a:scene3d>
                <a:camera prst="orthographicFront"/>
                <a:lightRig rig="threePt" dir="t"/>
              </a:scene3d>
              <a:sp3d contourW="12700"/>
            </a:bodyPr>
            <a:lstStyle/>
            <a:p>
              <a:pPr algn="ctr"/>
              <a:r>
                <a:rPr lang="zh-CN" altLang="en-US" sz="2000" b="1" dirty="0">
                  <a:solidFill>
                    <a:schemeClr val="accent3"/>
                  </a:solidFill>
                  <a:latin typeface="Century Gothic" panose="020B0502020202020204" pitchFamily="34" charset="0"/>
                </a:rPr>
                <a:t>驱动执行部分成果</a:t>
              </a:r>
              <a:endParaRPr lang="zh-CN" altLang="en-US" sz="2000" b="1" dirty="0">
                <a:solidFill>
                  <a:schemeClr val="accent3"/>
                </a:solidFill>
                <a:latin typeface="Century Gothic" panose="020B0502020202020204" pitchFamily="34" charset="0"/>
              </a:endParaRPr>
            </a:p>
          </p:txBody>
        </p:sp>
      </p:grpSp>
      <p:grpSp>
        <p:nvGrpSpPr>
          <p:cNvPr id="42" name="组合 41"/>
          <p:cNvGrpSpPr/>
          <p:nvPr/>
        </p:nvGrpSpPr>
        <p:grpSpPr>
          <a:xfrm>
            <a:off x="8727948" y="1821752"/>
            <a:ext cx="2609524" cy="1323439"/>
            <a:chOff x="1249819" y="2496522"/>
            <a:chExt cx="2954205" cy="1498247"/>
          </a:xfrm>
        </p:grpSpPr>
        <p:sp>
          <p:nvSpPr>
            <p:cNvPr id="43" name="文本框 42"/>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4</a:t>
              </a:r>
              <a:endParaRPr lang="zh-CN" altLang="en-US" sz="8000" dirty="0">
                <a:solidFill>
                  <a:schemeClr val="accent1"/>
                </a:solidFill>
                <a:latin typeface="Agency FB" panose="020B0503020202020204" pitchFamily="34" charset="0"/>
              </a:endParaRPr>
            </a:p>
          </p:txBody>
        </p:sp>
        <p:sp>
          <p:nvSpPr>
            <p:cNvPr id="44" name="平行四边形 43"/>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视觉部分成果</a:t>
              </a:r>
              <a:endParaRPr lang="zh-CN" altLang="en-US" sz="2000" b="1" dirty="0">
                <a:solidFill>
                  <a:schemeClr val="accent3"/>
                </a:solidFill>
                <a:latin typeface="Century Gothic" panose="020B0502020202020204" pitchFamily="34" charset="0"/>
              </a:endParaRPr>
            </a:p>
          </p:txBody>
        </p:sp>
      </p:grpSp>
      <p:sp>
        <p:nvSpPr>
          <p:cNvPr id="47" name="文本框 46"/>
          <p:cNvSpPr txBox="1"/>
          <p:nvPr/>
        </p:nvSpPr>
        <p:spPr>
          <a:xfrm>
            <a:off x="4632955" y="635064"/>
            <a:ext cx="2926090" cy="1015663"/>
          </a:xfrm>
          <a:prstGeom prst="rect">
            <a:avLst/>
          </a:prstGeom>
          <a:noFill/>
        </p:spPr>
        <p:txBody>
          <a:bodyPr wrap="square" rtlCol="0">
            <a:spAutoFit/>
            <a:scene3d>
              <a:camera prst="orthographicFront"/>
              <a:lightRig rig="threePt" dir="t"/>
            </a:scene3d>
            <a:sp3d contourW="12700"/>
          </a:bodyPr>
          <a:lstStyle/>
          <a:p>
            <a:pPr algn="ctr"/>
            <a:r>
              <a:rPr lang="zh-CN" altLang="en-US" sz="6000" dirty="0">
                <a:solidFill>
                  <a:schemeClr val="accent1"/>
                </a:solidFill>
                <a:latin typeface="Agency FB" panose="020B0503020202020204" pitchFamily="34" charset="0"/>
              </a:rPr>
              <a:t>大纲</a:t>
            </a:r>
            <a:endParaRPr lang="zh-CN" altLang="en-US" sz="6000" dirty="0">
              <a:solidFill>
                <a:schemeClr val="accent1"/>
              </a:solidFill>
              <a:latin typeface="Agency FB" panose="020B0503020202020204" pitchFamily="34" charset="0"/>
            </a:endParaRPr>
          </a:p>
        </p:txBody>
      </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grpSp>
        <p:nvGrpSpPr>
          <p:cNvPr id="23" name="组合 22"/>
          <p:cNvGrpSpPr/>
          <p:nvPr/>
        </p:nvGrpSpPr>
        <p:grpSpPr>
          <a:xfrm>
            <a:off x="7679167" y="4312764"/>
            <a:ext cx="2609524" cy="1323439"/>
            <a:chOff x="1249819" y="2496522"/>
            <a:chExt cx="2954205" cy="1498247"/>
          </a:xfrm>
        </p:grpSpPr>
        <p:sp>
          <p:nvSpPr>
            <p:cNvPr id="24" name="文本框 23"/>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7</a:t>
              </a:r>
              <a:endParaRPr lang="zh-CN" altLang="en-US" sz="8000" dirty="0">
                <a:solidFill>
                  <a:schemeClr val="accent1"/>
                </a:solidFill>
                <a:latin typeface="Agency FB" panose="020B0503020202020204" pitchFamily="34" charset="0"/>
              </a:endParaRPr>
            </a:p>
          </p:txBody>
        </p:sp>
        <p:sp>
          <p:nvSpPr>
            <p:cNvPr id="25" name="平行四边形 24"/>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下一步计划</a:t>
              </a:r>
              <a:endParaRPr lang="zh-CN" altLang="en-US" sz="2000" b="1" dirty="0">
                <a:solidFill>
                  <a:schemeClr val="accent3"/>
                </a:solidFill>
                <a:latin typeface="Century Gothic" panose="020B0502020202020204" pitchFamily="34" charset="0"/>
              </a:endParaRPr>
            </a:p>
          </p:txBody>
        </p:sp>
      </p:grpSp>
      <p:grpSp>
        <p:nvGrpSpPr>
          <p:cNvPr id="27" name="组合 26"/>
          <p:cNvGrpSpPr/>
          <p:nvPr/>
        </p:nvGrpSpPr>
        <p:grpSpPr>
          <a:xfrm>
            <a:off x="4749307" y="4350229"/>
            <a:ext cx="2609524" cy="1323439"/>
            <a:chOff x="1249819" y="2496522"/>
            <a:chExt cx="2954205" cy="1498247"/>
          </a:xfrm>
        </p:grpSpPr>
        <p:sp>
          <p:nvSpPr>
            <p:cNvPr id="28" name="文本框 27"/>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6</a:t>
              </a:r>
              <a:endParaRPr lang="zh-CN" altLang="en-US" sz="8000" dirty="0">
                <a:solidFill>
                  <a:schemeClr val="accent1"/>
                </a:solidFill>
                <a:latin typeface="Agency FB" panose="020B0503020202020204" pitchFamily="34" charset="0"/>
              </a:endParaRPr>
            </a:p>
          </p:txBody>
        </p:sp>
        <p:sp>
          <p:nvSpPr>
            <p:cNvPr id="29" name="平行四边形 28"/>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accent3"/>
                  </a:solidFill>
                  <a:latin typeface="Century Gothic" panose="020B0502020202020204" pitchFamily="34" charset="0"/>
                </a:rPr>
                <a:t>思考和总结</a:t>
              </a:r>
              <a:endParaRPr lang="zh-CN" altLang="en-US" sz="2000" b="1" dirty="0">
                <a:solidFill>
                  <a:schemeClr val="accent3"/>
                </a:solidFill>
                <a:latin typeface="Century Gothic" panose="020B0502020202020204" pitchFamily="34" charset="0"/>
              </a:endParaRPr>
            </a:p>
          </p:txBody>
        </p:sp>
      </p:grpSp>
      <p:grpSp>
        <p:nvGrpSpPr>
          <p:cNvPr id="49" name="组合 48"/>
          <p:cNvGrpSpPr/>
          <p:nvPr/>
        </p:nvGrpSpPr>
        <p:grpSpPr>
          <a:xfrm>
            <a:off x="1100864" y="2254329"/>
            <a:ext cx="2609524" cy="1323439"/>
            <a:chOff x="1249819" y="2496522"/>
            <a:chExt cx="2954205" cy="1498247"/>
          </a:xfrm>
        </p:grpSpPr>
        <p:sp>
          <p:nvSpPr>
            <p:cNvPr id="50" name="文本框 49"/>
            <p:cNvSpPr txBox="1"/>
            <p:nvPr/>
          </p:nvSpPr>
          <p:spPr>
            <a:xfrm>
              <a:off x="1291465" y="2496522"/>
              <a:ext cx="1196719" cy="1498247"/>
            </a:xfrm>
            <a:prstGeom prst="rect">
              <a:avLst/>
            </a:prstGeom>
            <a:noFill/>
          </p:spPr>
          <p:txBody>
            <a:bodyPr wrap="square" rtlCol="0">
              <a:spAutoFit/>
              <a:scene3d>
                <a:camera prst="orthographicFront"/>
                <a:lightRig rig="threePt" dir="t"/>
              </a:scene3d>
              <a:sp3d contourW="12700"/>
            </a:bodyPr>
            <a:lstStyle/>
            <a:p>
              <a:pPr algn="ctr"/>
              <a:r>
                <a:rPr lang="en-US" altLang="zh-CN" sz="8000" dirty="0">
                  <a:solidFill>
                    <a:schemeClr val="accent1"/>
                  </a:solidFill>
                  <a:latin typeface="Agency FB" panose="020B0503020202020204" pitchFamily="34" charset="0"/>
                </a:rPr>
                <a:t>1</a:t>
              </a:r>
              <a:endParaRPr lang="zh-CN" altLang="en-US" sz="8000" dirty="0">
                <a:solidFill>
                  <a:schemeClr val="accent1"/>
                </a:solidFill>
                <a:latin typeface="Agency FB" panose="020B0503020202020204" pitchFamily="34" charset="0"/>
              </a:endParaRPr>
            </a:p>
          </p:txBody>
        </p:sp>
        <p:sp>
          <p:nvSpPr>
            <p:cNvPr id="51" name="平行四边形 50"/>
            <p:cNvSpPr/>
            <p:nvPr/>
          </p:nvSpPr>
          <p:spPr>
            <a:xfrm rot="19932207">
              <a:off x="1249819" y="3137211"/>
              <a:ext cx="2954205" cy="834263"/>
            </a:xfrm>
            <a:prstGeom prst="parallelogram">
              <a:avLst>
                <a:gd name="adj" fmla="val 5277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19920000">
              <a:off x="1659410" y="3274216"/>
              <a:ext cx="2200746" cy="451453"/>
            </a:xfrm>
            <a:prstGeom prst="rect">
              <a:avLst/>
            </a:prstGeom>
            <a:noFill/>
          </p:spPr>
          <p:txBody>
            <a:bodyPr wrap="square" rtlCol="0">
              <a:spAutoFit/>
              <a:scene3d>
                <a:camera prst="orthographicFront"/>
                <a:lightRig rig="threePt" dir="t"/>
              </a:scene3d>
              <a:sp3d contourW="12700"/>
            </a:bodyPr>
            <a:lstStyle/>
            <a:p>
              <a:r>
                <a:rPr lang="zh-CN" altLang="zh-CN" sz="2000" b="1" dirty="0">
                  <a:solidFill>
                    <a:schemeClr val="accent3"/>
                  </a:solidFill>
                  <a:latin typeface="Century Gothic" panose="020B0502020202020204" pitchFamily="34" charset="0"/>
                </a:rPr>
                <a:t>流程介绍</a:t>
              </a:r>
              <a:endParaRPr lang="zh-CN" altLang="zh-CN" sz="2000" b="1" dirty="0">
                <a:solidFill>
                  <a:schemeClr val="accent3"/>
                </a:solidFill>
                <a:latin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5</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语音部分成果</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05</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6</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思考和总结</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06</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a:stCxn id="33" idx="4"/>
          </p:cNvCxnSpPr>
          <p:nvPr/>
        </p:nvCxnSpPr>
        <p:spPr>
          <a:xfrm>
            <a:off x="6096000" y="2136140"/>
            <a:ext cx="12065" cy="3243580"/>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îsḷîḋé"/>
          <p:cNvSpPr/>
          <p:nvPr/>
        </p:nvSpPr>
        <p:spPr bwMode="auto">
          <a:xfrm>
            <a:off x="3138170" y="472503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5" name="椭圆 34"/>
          <p:cNvSpPr/>
          <p:nvPr/>
        </p:nvSpPr>
        <p:spPr>
          <a:xfrm>
            <a:off x="5764530" y="4707255"/>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ïŝlídè"/>
          <p:cNvSpPr/>
          <p:nvPr/>
        </p:nvSpPr>
        <p:spPr bwMode="auto">
          <a:xfrm>
            <a:off x="5968365" y="4878705"/>
            <a:ext cx="285115" cy="327025"/>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p>
            <a:pPr algn="ctr"/>
          </a:p>
        </p:txBody>
      </p:sp>
      <p:grpSp>
        <p:nvGrpSpPr>
          <p:cNvPr id="6" name="组合 5"/>
          <p:cNvGrpSpPr/>
          <p:nvPr/>
        </p:nvGrpSpPr>
        <p:grpSpPr>
          <a:xfrm>
            <a:off x="5764530" y="2969260"/>
            <a:ext cx="4952365" cy="2199640"/>
            <a:chOff x="9057" y="4404"/>
            <a:chExt cx="7799" cy="3464"/>
          </a:xfrm>
        </p:grpSpPr>
        <p:grpSp>
          <p:nvGrpSpPr>
            <p:cNvPr id="38" name="组合 37"/>
            <p:cNvGrpSpPr/>
            <p:nvPr/>
          </p:nvGrpSpPr>
          <p:grpSpPr>
            <a:xfrm rot="0">
              <a:off x="11324" y="4404"/>
              <a:ext cx="5532" cy="3464"/>
              <a:chOff x="1541720" y="2228476"/>
              <a:chExt cx="3512856" cy="2199650"/>
            </a:xfrm>
          </p:grpSpPr>
          <p:sp>
            <p:nvSpPr>
              <p:cNvPr id="39" name="文本框 38"/>
              <p:cNvSpPr txBox="1"/>
              <p:nvPr/>
            </p:nvSpPr>
            <p:spPr>
              <a:xfrm>
                <a:off x="1541720" y="2228476"/>
                <a:ext cx="3512856" cy="36830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人体姿态和</a:t>
                </a:r>
                <a:r>
                  <a:rPr lang="zh-CN" altLang="en-US" b="1" dirty="0">
                    <a:solidFill>
                      <a:schemeClr val="tx1">
                        <a:lumMod val="75000"/>
                        <a:lumOff val="25000"/>
                      </a:schemeClr>
                    </a:solidFill>
                    <a:latin typeface="Century Gothic" panose="020B0502020202020204" pitchFamily="34" charset="0"/>
                    <a:sym typeface="+mn-ea"/>
                  </a:rPr>
                  <a:t>属性识别及其精确度</a:t>
                </a:r>
                <a:endParaRPr lang="zh-CN" altLang="en-US" b="1" dirty="0">
                  <a:solidFill>
                    <a:schemeClr val="tx1">
                      <a:lumMod val="75000"/>
                      <a:lumOff val="25000"/>
                    </a:schemeClr>
                  </a:solidFill>
                  <a:latin typeface="Century Gothic" panose="020B0502020202020204" pitchFamily="34" charset="0"/>
                  <a:sym typeface="+mn-ea"/>
                </a:endParaRPr>
              </a:p>
            </p:txBody>
          </p:sp>
          <p:sp>
            <p:nvSpPr>
              <p:cNvPr id="40" name="文本框 39"/>
              <p:cNvSpPr txBox="1"/>
              <p:nvPr/>
            </p:nvSpPr>
            <p:spPr>
              <a:xfrm>
                <a:off x="1541720" y="2881356"/>
                <a:ext cx="3350294" cy="154677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t>Kinect</a:t>
                </a:r>
                <a:r>
                  <a:rPr lang="zh-CN" altLang="zh-CN" sz="1400" dirty="0"/>
                  <a:t>、六个舵机的五自由度平行四边形机械臂，</a:t>
                </a:r>
                <a:r>
                  <a:rPr lang="en-US" altLang="zh-CN" sz="1400" dirty="0"/>
                  <a:t>S1~S3</a:t>
                </a:r>
                <a:r>
                  <a:rPr lang="zh-CN" altLang="zh-CN" sz="1400" dirty="0"/>
                  <a:t>处舵机分别负责肩部、大臂、小臂的转动，</a:t>
                </a:r>
                <a:r>
                  <a:rPr lang="en-US" altLang="zh-CN" sz="1400" dirty="0"/>
                  <a:t>S4~S5</a:t>
                </a:r>
                <a:r>
                  <a:rPr lang="zh-CN" altLang="zh-CN" sz="1400" dirty="0"/>
                  <a:t>负责腕部的两个自由度转动，</a:t>
                </a:r>
                <a:r>
                  <a:rPr lang="en-US" altLang="zh-CN" sz="1400" dirty="0"/>
                  <a:t>S6</a:t>
                </a:r>
                <a:r>
                  <a:rPr lang="zh-CN" altLang="zh-CN" sz="1400" dirty="0"/>
                  <a:t>负责抓取。每个舵机的转动范围是</a:t>
                </a:r>
                <a:r>
                  <a:rPr lang="en-US" altLang="zh-CN" sz="1400" dirty="0"/>
                  <a:t>500-2500</a:t>
                </a:r>
                <a:r>
                  <a:rPr lang="zh-CN" altLang="zh-CN" sz="1400" dirty="0"/>
                  <a:t>，换算成角度大约是</a:t>
                </a:r>
                <a:r>
                  <a:rPr lang="en-US" altLang="zh-CN" sz="1400" dirty="0"/>
                  <a:t>0-180</a:t>
                </a:r>
                <a:r>
                  <a:rPr lang="zh-CN" altLang="zh-CN" sz="1400" dirty="0"/>
                  <a:t>度。</a:t>
                </a:r>
                <a:endParaRPr lang="en-US" altLang="zh-CN" sz="1400" dirty="0"/>
              </a:p>
            </p:txBody>
          </p:sp>
        </p:grpSp>
        <p:sp>
          <p:nvSpPr>
            <p:cNvPr id="21" name="íšļïḓè"/>
            <p:cNvSpPr/>
            <p:nvPr/>
          </p:nvSpPr>
          <p:spPr bwMode="auto">
            <a:xfrm rot="10800000">
              <a:off x="9057" y="4682"/>
              <a:ext cx="5201" cy="103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4" name="椭圆 33"/>
            <p:cNvSpPr/>
            <p:nvPr/>
          </p:nvSpPr>
          <p:spPr>
            <a:xfrm>
              <a:off x="9078" y="4676"/>
              <a:ext cx="1064" cy="1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ṣḻide"/>
            <p:cNvSpPr/>
            <p:nvPr/>
          </p:nvSpPr>
          <p:spPr bwMode="auto">
            <a:xfrm>
              <a:off x="9305" y="4984"/>
              <a:ext cx="630" cy="448"/>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p>
              <a:pPr algn="ctr"/>
            </a:p>
          </p:txBody>
        </p:sp>
      </p:grpSp>
      <p:grpSp>
        <p:nvGrpSpPr>
          <p:cNvPr id="44" name="组合 43"/>
          <p:cNvGrpSpPr/>
          <p:nvPr/>
        </p:nvGrpSpPr>
        <p:grpSpPr>
          <a:xfrm rot="0">
            <a:off x="688340" y="4568825"/>
            <a:ext cx="5089525" cy="1412875"/>
            <a:chOff x="692717" y="3053269"/>
            <a:chExt cx="5089577" cy="1412728"/>
          </a:xfrm>
        </p:grpSpPr>
        <p:sp>
          <p:nvSpPr>
            <p:cNvPr id="45" name="文本框 44"/>
            <p:cNvSpPr txBox="1"/>
            <p:nvPr/>
          </p:nvSpPr>
          <p:spPr>
            <a:xfrm>
              <a:off x="3482300" y="3053269"/>
              <a:ext cx="1409714" cy="36826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鲁棒性问题</a:t>
              </a:r>
              <a:endParaRPr lang="zh-CN" altLang="en-US" b="1" dirty="0">
                <a:solidFill>
                  <a:schemeClr val="tx1">
                    <a:lumMod val="75000"/>
                    <a:lumOff val="25000"/>
                  </a:schemeClr>
                </a:solidFill>
                <a:latin typeface="Century Gothic" panose="020B0502020202020204" pitchFamily="34" charset="0"/>
              </a:endParaRPr>
            </a:p>
          </p:txBody>
        </p:sp>
        <p:sp>
          <p:nvSpPr>
            <p:cNvPr id="46" name="文本框 45"/>
            <p:cNvSpPr txBox="1"/>
            <p:nvPr/>
          </p:nvSpPr>
          <p:spPr>
            <a:xfrm>
              <a:off x="692717" y="3638043"/>
              <a:ext cx="5089577" cy="827954"/>
            </a:xfrm>
            <a:prstGeom prst="rect">
              <a:avLst/>
            </a:prstGeom>
            <a:noFill/>
          </p:spPr>
          <p:txBody>
            <a:bodyPr wrap="square" rtlCol="0">
              <a:spAutoFit/>
              <a:scene3d>
                <a:camera prst="orthographicFront"/>
                <a:lightRig rig="threePt" dir="t"/>
              </a:scene3d>
              <a:sp3d contourW="12700"/>
            </a:bodyPr>
            <a:lstStyle/>
            <a:p>
              <a:pPr marL="285750" indent="-285750">
                <a:lnSpc>
                  <a:spcPct val="114000"/>
                </a:lnSpc>
                <a:buFont typeface="Arial" panose="020B0604020202020204" pitchFamily="34" charset="0"/>
                <a:buChar char="•"/>
              </a:pPr>
              <a:r>
                <a:rPr lang="zh-CN" altLang="en-US" sz="1400" dirty="0"/>
                <a:t>人数 </a:t>
              </a:r>
              <a:r>
                <a:rPr lang="en-US" altLang="zh-CN" sz="1400" dirty="0"/>
                <a:t>&gt;= 10</a:t>
              </a:r>
              <a:r>
                <a:rPr lang="zh-CN" altLang="en-US" sz="1400" dirty="0"/>
                <a:t>人时，</a:t>
              </a:r>
              <a:r>
                <a:rPr lang="en-US" altLang="zh-CN" sz="1400" dirty="0"/>
                <a:t>turtlebot</a:t>
              </a:r>
              <a:r>
                <a:rPr lang="zh-CN" altLang="en-US" sz="1400" dirty="0"/>
                <a:t>在距客人</a:t>
              </a:r>
              <a:r>
                <a:rPr lang="en-US" altLang="zh-CN" sz="1400" dirty="0"/>
                <a:t>2m</a:t>
              </a:r>
              <a:r>
                <a:rPr lang="zh-CN" altLang="en-US" sz="1400" dirty="0"/>
                <a:t>的位置就不一定能将所有人识别出来。因此未来</a:t>
              </a:r>
              <a:r>
                <a:rPr lang="en-US" altLang="zh-CN" sz="1400" dirty="0"/>
                <a:t>turtlebot</a:t>
              </a:r>
              <a:r>
                <a:rPr lang="zh-CN" altLang="en-US" sz="1400" dirty="0"/>
                <a:t>移动到与客人合适的距离不能是固定的，应该依照客人人数而变化。</a:t>
              </a:r>
              <a:endParaRPr lang="zh-CN" altLang="en-US" sz="1400" dirty="0"/>
            </a:p>
          </p:txBody>
        </p:sp>
      </p:grpSp>
      <p:sp>
        <p:nvSpPr>
          <p:cNvPr id="25" name="iṡḻiḋe"/>
          <p:cNvSpPr/>
          <p:nvPr/>
        </p:nvSpPr>
        <p:spPr bwMode="auto">
          <a:xfrm>
            <a:off x="3131820" y="148272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3" name="椭圆 32"/>
          <p:cNvSpPr/>
          <p:nvPr/>
        </p:nvSpPr>
        <p:spPr>
          <a:xfrm>
            <a:off x="5758180" y="1460500"/>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ṧ1ide"/>
          <p:cNvSpPr/>
          <p:nvPr/>
        </p:nvSpPr>
        <p:spPr bwMode="auto">
          <a:xfrm>
            <a:off x="5920105" y="1651635"/>
            <a:ext cx="320675" cy="25400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p>
            <a:pPr algn="ctr"/>
          </a:p>
        </p:txBody>
      </p:sp>
      <p:grpSp>
        <p:nvGrpSpPr>
          <p:cNvPr id="47" name="组合 46"/>
          <p:cNvGrpSpPr/>
          <p:nvPr/>
        </p:nvGrpSpPr>
        <p:grpSpPr>
          <a:xfrm rot="0">
            <a:off x="1469390" y="1322705"/>
            <a:ext cx="3418412" cy="1604010"/>
            <a:chOff x="1480047" y="2255763"/>
            <a:chExt cx="3418524" cy="1604343"/>
          </a:xfrm>
        </p:grpSpPr>
        <p:sp>
          <p:nvSpPr>
            <p:cNvPr id="48" name="文本框 47"/>
            <p:cNvSpPr txBox="1"/>
            <p:nvPr/>
          </p:nvSpPr>
          <p:spPr>
            <a:xfrm>
              <a:off x="1831214" y="2255763"/>
              <a:ext cx="3067150" cy="36837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部署到实物的环境信息问题</a:t>
              </a:r>
              <a:endParaRPr lang="zh-CN" altLang="en-US" b="1" dirty="0">
                <a:solidFill>
                  <a:schemeClr val="tx1">
                    <a:lumMod val="75000"/>
                    <a:lumOff val="25000"/>
                  </a:schemeClr>
                </a:solidFill>
                <a:latin typeface="Century Gothic" panose="020B0502020202020204" pitchFamily="34" charset="0"/>
              </a:endParaRPr>
            </a:p>
          </p:txBody>
        </p:sp>
        <p:sp>
          <p:nvSpPr>
            <p:cNvPr id="49" name="文本框 48"/>
            <p:cNvSpPr txBox="1"/>
            <p:nvPr/>
          </p:nvSpPr>
          <p:spPr>
            <a:xfrm>
              <a:off x="1480047" y="2838929"/>
              <a:ext cx="3418524" cy="102117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t>人体的活动多种多样，难以通过有限的信息进行准确的预测，因此可</a:t>
              </a:r>
              <a:r>
                <a:rPr lang="zh-CN" altLang="zh-CN" sz="1400" dirty="0"/>
                <a:t>限定预测的动作，也可在不确定时加入询问</a:t>
              </a:r>
              <a:r>
                <a:rPr lang="en-US" altLang="zh-CN" sz="1400" dirty="0"/>
                <a:t>-</a:t>
              </a:r>
              <a:r>
                <a:rPr lang="zh-CN" altLang="zh-CN" sz="1400" dirty="0"/>
                <a:t>确认功能</a:t>
              </a:r>
              <a:endParaRPr lang="zh-CN" altLang="zh-CN" sz="1400" dirty="0"/>
            </a:p>
            <a:p>
              <a:pPr algn="r">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grpSp>
        <p:nvGrpSpPr>
          <p:cNvPr id="50" name="组合 49"/>
          <p:cNvGrpSpPr/>
          <p:nvPr/>
        </p:nvGrpSpPr>
        <p:grpSpPr>
          <a:xfrm>
            <a:off x="584885" y="261256"/>
            <a:ext cx="11936435" cy="6596744"/>
            <a:chOff x="387125" y="299356"/>
            <a:chExt cx="11936435"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06</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784125" y="508271"/>
              <a:ext cx="465455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思考和总结</a:t>
              </a:r>
              <a:r>
                <a:rPr lang="en-US" altLang="zh-CN" sz="2800" b="1" dirty="0">
                  <a:solidFill>
                    <a:schemeClr val="accent3"/>
                  </a:solidFill>
                  <a:sym typeface="+mn-ea"/>
                </a:rPr>
                <a:t>: </a:t>
              </a:r>
              <a:r>
                <a:rPr lang="zh-CN" altLang="en-US" sz="2800" b="1" dirty="0">
                  <a:solidFill>
                    <a:schemeClr val="accent3"/>
                  </a:solidFill>
                  <a:sym typeface="+mn-ea"/>
                </a:rPr>
                <a:t>驱动执行部分</a:t>
              </a:r>
              <a:endParaRPr lang="zh-CN" altLang="en-US" sz="2800" b="1" dirty="0">
                <a:solidFill>
                  <a:schemeClr val="accent3"/>
                </a:solidFill>
                <a:latin typeface="Century Gothic" panose="020B0502020202020204" pitchFamily="34" charset="0"/>
                <a:sym typeface="+mn-ea"/>
              </a:endParaRPr>
            </a:p>
          </p:txBody>
        </p:sp>
        <p:grpSp>
          <p:nvGrpSpPr>
            <p:cNvPr id="54" name="组合 53"/>
            <p:cNvGrpSpPr/>
            <p:nvPr/>
          </p:nvGrpSpPr>
          <p:grpSpPr>
            <a:xfrm>
              <a:off x="11383004" y="6254988"/>
              <a:ext cx="940556" cy="641112"/>
              <a:chOff x="11151303" y="6034159"/>
              <a:chExt cx="1208633" cy="823841"/>
            </a:xfrm>
          </p:grpSpPr>
          <p:sp>
            <p:nvSpPr>
              <p:cNvPr id="55" name="菱形 54"/>
              <p:cNvSpPr/>
              <p:nvPr/>
            </p:nvSpPr>
            <p:spPr>
              <a:xfrm>
                <a:off x="11536095"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151303"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a:stCxn id="33" idx="4"/>
          </p:cNvCxnSpPr>
          <p:nvPr/>
        </p:nvCxnSpPr>
        <p:spPr>
          <a:xfrm>
            <a:off x="6096000" y="2136140"/>
            <a:ext cx="12065" cy="3243580"/>
          </a:xfrm>
          <a:prstGeom prst="line">
            <a:avLst/>
          </a:prstGeom>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îsḷîḋé"/>
          <p:cNvSpPr/>
          <p:nvPr/>
        </p:nvSpPr>
        <p:spPr bwMode="auto">
          <a:xfrm>
            <a:off x="3138170" y="472503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5" name="椭圆 34"/>
          <p:cNvSpPr/>
          <p:nvPr/>
        </p:nvSpPr>
        <p:spPr>
          <a:xfrm>
            <a:off x="5764530" y="4707255"/>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ïŝlídè"/>
          <p:cNvSpPr/>
          <p:nvPr/>
        </p:nvSpPr>
        <p:spPr bwMode="auto">
          <a:xfrm>
            <a:off x="5968365" y="4878705"/>
            <a:ext cx="285115" cy="327025"/>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p>
            <a:pPr algn="ctr"/>
          </a:p>
        </p:txBody>
      </p:sp>
      <p:grpSp>
        <p:nvGrpSpPr>
          <p:cNvPr id="6" name="组合 5"/>
          <p:cNvGrpSpPr/>
          <p:nvPr/>
        </p:nvGrpSpPr>
        <p:grpSpPr>
          <a:xfrm>
            <a:off x="5764530" y="2969260"/>
            <a:ext cx="5479415" cy="3404236"/>
            <a:chOff x="9057" y="4404"/>
            <a:chExt cx="8629" cy="5361"/>
          </a:xfrm>
        </p:grpSpPr>
        <p:grpSp>
          <p:nvGrpSpPr>
            <p:cNvPr id="38" name="组合 37"/>
            <p:cNvGrpSpPr/>
            <p:nvPr/>
          </p:nvGrpSpPr>
          <p:grpSpPr>
            <a:xfrm rot="0">
              <a:off x="10430" y="4404"/>
              <a:ext cx="7256" cy="5361"/>
              <a:chOff x="974024" y="2228476"/>
              <a:chExt cx="4607607" cy="3404251"/>
            </a:xfrm>
          </p:grpSpPr>
          <p:sp>
            <p:nvSpPr>
              <p:cNvPr id="39" name="文本框 38"/>
              <p:cNvSpPr txBox="1"/>
              <p:nvPr/>
            </p:nvSpPr>
            <p:spPr>
              <a:xfrm>
                <a:off x="1541720" y="2228476"/>
                <a:ext cx="3512856" cy="36830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人体姿态和</a:t>
                </a:r>
                <a:r>
                  <a:rPr lang="zh-CN" altLang="en-US" b="1" dirty="0">
                    <a:solidFill>
                      <a:schemeClr val="tx1">
                        <a:lumMod val="75000"/>
                        <a:lumOff val="25000"/>
                      </a:schemeClr>
                    </a:solidFill>
                    <a:latin typeface="Century Gothic" panose="020B0502020202020204" pitchFamily="34" charset="0"/>
                    <a:sym typeface="+mn-ea"/>
                  </a:rPr>
                  <a:t>属性识别及其精确度</a:t>
                </a:r>
                <a:endParaRPr lang="zh-CN" altLang="en-US" b="1" dirty="0">
                  <a:solidFill>
                    <a:schemeClr val="tx1">
                      <a:lumMod val="75000"/>
                      <a:lumOff val="25000"/>
                    </a:schemeClr>
                  </a:solidFill>
                  <a:latin typeface="Century Gothic" panose="020B0502020202020204" pitchFamily="34" charset="0"/>
                  <a:sym typeface="+mn-ea"/>
                </a:endParaRPr>
              </a:p>
            </p:txBody>
          </p:sp>
          <p:sp>
            <p:nvSpPr>
              <p:cNvPr id="40" name="文本框 39"/>
              <p:cNvSpPr txBox="1"/>
              <p:nvPr/>
            </p:nvSpPr>
            <p:spPr>
              <a:xfrm>
                <a:off x="974024" y="2839984"/>
                <a:ext cx="4607607" cy="279274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t>	part 3</a:t>
                </a:r>
                <a:r>
                  <a:rPr lang="zh-CN" altLang="en-US" sz="1400" dirty="0"/>
                  <a:t>的</a:t>
                </a:r>
                <a:r>
                  <a:rPr lang="zh-CN" altLang="zh-CN" sz="1400" dirty="0"/>
                  <a:t>主动服务需要目标检测</a:t>
                </a:r>
                <a:r>
                  <a:rPr lang="en-US" altLang="zh-CN" sz="1400" dirty="0"/>
                  <a:t>YOLO</a:t>
                </a:r>
                <a:r>
                  <a:rPr lang="zh-CN" altLang="zh-CN" sz="1400" dirty="0"/>
                  <a:t>和人体姿态识别算法。因此，单纯使用百度</a:t>
                </a:r>
                <a:r>
                  <a:rPr lang="en-US" altLang="zh-CN" sz="1400" dirty="0"/>
                  <a:t>AI</a:t>
                </a:r>
                <a:r>
                  <a:rPr lang="zh-CN" altLang="en-US" sz="1400" dirty="0"/>
                  <a:t>平台的人体关键点识别算法是不够的。</a:t>
                </a:r>
                <a:endParaRPr lang="zh-CN" altLang="en-US" sz="1400" dirty="0"/>
              </a:p>
              <a:p>
                <a:pPr>
                  <a:lnSpc>
                    <a:spcPct val="114000"/>
                  </a:lnSpc>
                </a:pPr>
                <a:endParaRPr lang="zh-CN" altLang="en-US" sz="1400" dirty="0"/>
              </a:p>
              <a:p>
                <a:pPr>
                  <a:lnSpc>
                    <a:spcPct val="114000"/>
                  </a:lnSpc>
                </a:pPr>
                <a:r>
                  <a:rPr lang="en-US" altLang="zh-CN" sz="1400" dirty="0"/>
                  <a:t>	</a:t>
                </a:r>
                <a:r>
                  <a:rPr lang="zh-CN" altLang="en-US" sz="1400" dirty="0"/>
                  <a:t>因此未来需要了解</a:t>
                </a:r>
                <a:r>
                  <a:rPr lang="en-US" altLang="zh-CN" sz="1400" dirty="0"/>
                  <a:t>YOLO</a:t>
                </a:r>
                <a:r>
                  <a:rPr lang="zh-CN" altLang="en-US" sz="1400" dirty="0"/>
                  <a:t>算法和人体姿态识别算法接口、训练和</a:t>
                </a:r>
                <a:r>
                  <a:rPr lang="zh-CN" altLang="en-US" sz="1400" dirty="0"/>
                  <a:t>应用。将其部署到</a:t>
                </a:r>
                <a:r>
                  <a:rPr lang="en-US" altLang="zh-CN" sz="1400" dirty="0"/>
                  <a:t>turtlebot</a:t>
                </a:r>
                <a:r>
                  <a:rPr lang="zh-CN" altLang="en-US" sz="1400" dirty="0"/>
                  <a:t>上。</a:t>
                </a:r>
                <a:endParaRPr lang="zh-CN" altLang="en-US" sz="1400" dirty="0"/>
              </a:p>
              <a:p>
                <a:pPr>
                  <a:lnSpc>
                    <a:spcPct val="114000"/>
                  </a:lnSpc>
                </a:pPr>
                <a:endParaRPr lang="en-US" altLang="zh-CN" sz="1400" dirty="0"/>
              </a:p>
              <a:p>
                <a:pPr>
                  <a:lnSpc>
                    <a:spcPct val="114000"/>
                  </a:lnSpc>
                </a:pPr>
                <a:r>
                  <a:rPr lang="en-US" altLang="zh-CN" sz="1400" dirty="0"/>
                  <a:t>	</a:t>
                </a:r>
                <a:r>
                  <a:rPr lang="zh-CN" altLang="en-US" sz="1400" dirty="0"/>
                  <a:t>同时，比较百度</a:t>
                </a:r>
                <a:r>
                  <a:rPr lang="en-US" altLang="zh-CN" sz="1400" dirty="0"/>
                  <a:t>AI</a:t>
                </a:r>
                <a:r>
                  <a:rPr lang="zh-CN" altLang="en-US" sz="1400" dirty="0"/>
                  <a:t>平台的人体姿态识别算法和</a:t>
                </a:r>
                <a:r>
                  <a:rPr lang="en-US" altLang="zh-CN" sz="1400" dirty="0"/>
                  <a:t>OpenPose</a:t>
                </a:r>
                <a:r>
                  <a:rPr lang="zh-CN" altLang="en-US" sz="1400" dirty="0"/>
                  <a:t>的算法，比较各自优缺点及其精确度，根据课题特性，选择适合的算法进行部署，以追求</a:t>
                </a:r>
                <a:r>
                  <a:rPr lang="en-US" altLang="zh-CN" sz="1400" dirty="0"/>
                  <a:t>turtlebot</a:t>
                </a:r>
                <a:r>
                  <a:rPr lang="zh-CN" altLang="en-US" sz="1400" dirty="0"/>
                  <a:t>功能最大化。</a:t>
                </a:r>
                <a:endParaRPr lang="zh-CN" altLang="en-US" sz="1400" dirty="0"/>
              </a:p>
            </p:txBody>
          </p:sp>
        </p:grpSp>
        <p:sp>
          <p:nvSpPr>
            <p:cNvPr id="21" name="íšļïḓè"/>
            <p:cNvSpPr/>
            <p:nvPr/>
          </p:nvSpPr>
          <p:spPr bwMode="auto">
            <a:xfrm rot="10800000">
              <a:off x="9057" y="4682"/>
              <a:ext cx="5201" cy="103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4" name="椭圆 33"/>
            <p:cNvSpPr/>
            <p:nvPr/>
          </p:nvSpPr>
          <p:spPr>
            <a:xfrm>
              <a:off x="9078" y="4676"/>
              <a:ext cx="1064" cy="1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ṣḻide"/>
            <p:cNvSpPr/>
            <p:nvPr/>
          </p:nvSpPr>
          <p:spPr bwMode="auto">
            <a:xfrm>
              <a:off x="9305" y="4984"/>
              <a:ext cx="630" cy="448"/>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p>
              <a:pPr algn="ctr"/>
            </a:p>
          </p:txBody>
        </p:sp>
      </p:grpSp>
      <p:grpSp>
        <p:nvGrpSpPr>
          <p:cNvPr id="44" name="组合 43"/>
          <p:cNvGrpSpPr/>
          <p:nvPr/>
        </p:nvGrpSpPr>
        <p:grpSpPr>
          <a:xfrm rot="0">
            <a:off x="688340" y="4519296"/>
            <a:ext cx="5089525" cy="1520188"/>
            <a:chOff x="692717" y="3003745"/>
            <a:chExt cx="5089577" cy="1520030"/>
          </a:xfrm>
        </p:grpSpPr>
        <p:sp>
          <p:nvSpPr>
            <p:cNvPr id="45" name="文本框 44"/>
            <p:cNvSpPr txBox="1"/>
            <p:nvPr/>
          </p:nvSpPr>
          <p:spPr>
            <a:xfrm>
              <a:off x="3482300" y="3003745"/>
              <a:ext cx="1409714" cy="36826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鲁棒性问题</a:t>
              </a:r>
              <a:endParaRPr lang="zh-CN" altLang="en-US" b="1" dirty="0">
                <a:solidFill>
                  <a:schemeClr val="tx1">
                    <a:lumMod val="75000"/>
                    <a:lumOff val="25000"/>
                  </a:schemeClr>
                </a:solidFill>
                <a:latin typeface="Century Gothic" panose="020B0502020202020204" pitchFamily="34" charset="0"/>
              </a:endParaRPr>
            </a:p>
          </p:txBody>
        </p:sp>
        <p:sp>
          <p:nvSpPr>
            <p:cNvPr id="46" name="文本框 45"/>
            <p:cNvSpPr txBox="1"/>
            <p:nvPr/>
          </p:nvSpPr>
          <p:spPr>
            <a:xfrm>
              <a:off x="692717" y="3695821"/>
              <a:ext cx="5089577" cy="827954"/>
            </a:xfrm>
            <a:prstGeom prst="rect">
              <a:avLst/>
            </a:prstGeom>
            <a:noFill/>
          </p:spPr>
          <p:txBody>
            <a:bodyPr wrap="square" rtlCol="0">
              <a:spAutoFit/>
              <a:scene3d>
                <a:camera prst="orthographicFront"/>
                <a:lightRig rig="threePt" dir="t"/>
              </a:scene3d>
              <a:sp3d contourW="12700"/>
            </a:bodyPr>
            <a:lstStyle/>
            <a:p>
              <a:pPr indent="0">
                <a:lnSpc>
                  <a:spcPct val="114000"/>
                </a:lnSpc>
                <a:buFont typeface="Arial" panose="020B0604020202020204" pitchFamily="34" charset="0"/>
                <a:buNone/>
              </a:pPr>
              <a:r>
                <a:rPr lang="en-US" altLang="zh-CN" sz="1400" dirty="0"/>
                <a:t>	</a:t>
              </a:r>
              <a:r>
                <a:rPr lang="zh-CN" altLang="en-US" sz="1400" dirty="0"/>
                <a:t>人数 </a:t>
              </a:r>
              <a:r>
                <a:rPr lang="en-US" altLang="zh-CN" sz="1400" dirty="0"/>
                <a:t>&gt;= 10</a:t>
              </a:r>
              <a:r>
                <a:rPr lang="zh-CN" altLang="en-US" sz="1400" dirty="0"/>
                <a:t>人时，</a:t>
              </a:r>
              <a:r>
                <a:rPr lang="en-US" altLang="zh-CN" sz="1400" dirty="0"/>
                <a:t>turtlebot</a:t>
              </a:r>
              <a:r>
                <a:rPr lang="zh-CN" altLang="en-US" sz="1400" dirty="0"/>
                <a:t>在距客人</a:t>
              </a:r>
              <a:r>
                <a:rPr lang="en-US" altLang="zh-CN" sz="1400" dirty="0"/>
                <a:t>2m</a:t>
              </a:r>
              <a:r>
                <a:rPr lang="zh-CN" altLang="en-US" sz="1400" dirty="0"/>
                <a:t>的位置就不一定能将所有人识别出来。因此未来</a:t>
              </a:r>
              <a:r>
                <a:rPr lang="en-US" altLang="zh-CN" sz="1400" dirty="0"/>
                <a:t>turtlebot</a:t>
              </a:r>
              <a:r>
                <a:rPr lang="zh-CN" altLang="en-US" sz="1400" dirty="0"/>
                <a:t>移动到与客人合适的距离不能是固定的，应该依照客人人数而变化。</a:t>
              </a:r>
              <a:endParaRPr lang="zh-CN" altLang="en-US" sz="1400" dirty="0"/>
            </a:p>
          </p:txBody>
        </p:sp>
      </p:grpSp>
      <p:sp>
        <p:nvSpPr>
          <p:cNvPr id="25" name="iṡḻiḋe"/>
          <p:cNvSpPr/>
          <p:nvPr/>
        </p:nvSpPr>
        <p:spPr bwMode="auto">
          <a:xfrm>
            <a:off x="3131820" y="1482725"/>
            <a:ext cx="3302635" cy="654685"/>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bg2">
              <a:lumMod val="90000"/>
            </a:schemeClr>
          </a:solidFill>
          <a:ln>
            <a:noFill/>
          </a:ln>
        </p:spPr>
        <p:txBody>
          <a:bodyPr anchor="ctr"/>
          <a:lstStyle/>
          <a:p>
            <a:pPr algn="ctr"/>
          </a:p>
        </p:txBody>
      </p:sp>
      <p:sp>
        <p:nvSpPr>
          <p:cNvPr id="33" name="椭圆 32"/>
          <p:cNvSpPr/>
          <p:nvPr/>
        </p:nvSpPr>
        <p:spPr>
          <a:xfrm>
            <a:off x="5758180" y="1460500"/>
            <a:ext cx="675640" cy="675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ṧ1ide"/>
          <p:cNvSpPr/>
          <p:nvPr/>
        </p:nvSpPr>
        <p:spPr bwMode="auto">
          <a:xfrm>
            <a:off x="5920105" y="1651635"/>
            <a:ext cx="320675" cy="254000"/>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p>
            <a:pPr algn="ctr"/>
          </a:p>
        </p:txBody>
      </p:sp>
      <p:grpSp>
        <p:nvGrpSpPr>
          <p:cNvPr id="47" name="组合 46"/>
          <p:cNvGrpSpPr/>
          <p:nvPr/>
        </p:nvGrpSpPr>
        <p:grpSpPr>
          <a:xfrm rot="0">
            <a:off x="813434" y="1260477"/>
            <a:ext cx="4839970" cy="2484117"/>
            <a:chOff x="824070" y="2193522"/>
            <a:chExt cx="4840129" cy="2484633"/>
          </a:xfrm>
        </p:grpSpPr>
        <p:sp>
          <p:nvSpPr>
            <p:cNvPr id="48" name="文本框 47"/>
            <p:cNvSpPr txBox="1"/>
            <p:nvPr/>
          </p:nvSpPr>
          <p:spPr>
            <a:xfrm>
              <a:off x="1831214" y="2193522"/>
              <a:ext cx="3067150" cy="368376"/>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部署到实物的环境信息问题</a:t>
              </a:r>
              <a:endParaRPr lang="zh-CN" altLang="en-US" b="1" dirty="0">
                <a:solidFill>
                  <a:schemeClr val="tx1">
                    <a:lumMod val="75000"/>
                    <a:lumOff val="25000"/>
                  </a:schemeClr>
                </a:solidFill>
                <a:latin typeface="Century Gothic" panose="020B0502020202020204" pitchFamily="34" charset="0"/>
              </a:endParaRPr>
            </a:p>
          </p:txBody>
        </p:sp>
        <p:sp>
          <p:nvSpPr>
            <p:cNvPr id="49" name="文本框 48"/>
            <p:cNvSpPr txBox="1"/>
            <p:nvPr/>
          </p:nvSpPr>
          <p:spPr>
            <a:xfrm>
              <a:off x="824070" y="2902962"/>
              <a:ext cx="4840129" cy="177519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t>	turtlebot</a:t>
              </a:r>
              <a:r>
                <a:rPr lang="zh-CN" altLang="en-US" sz="1400" dirty="0"/>
                <a:t>的坐标信息和客人的坐标信息在仿真环境</a:t>
              </a:r>
              <a:r>
                <a:rPr lang="en-US" altLang="zh-CN" sz="1400" dirty="0"/>
                <a:t>gazebo</a:t>
              </a:r>
              <a:r>
                <a:rPr lang="zh-CN" altLang="en-US" sz="1400" dirty="0"/>
                <a:t>下是可以直接通过订阅话题得到的。</a:t>
              </a:r>
              <a:endParaRPr lang="zh-CN" altLang="en-US" sz="1400" dirty="0"/>
            </a:p>
            <a:p>
              <a:pPr>
                <a:lnSpc>
                  <a:spcPct val="114000"/>
                </a:lnSpc>
              </a:pPr>
              <a:endParaRPr lang="zh-CN" altLang="en-US" sz="1400" dirty="0"/>
            </a:p>
            <a:p>
              <a:pPr>
                <a:lnSpc>
                  <a:spcPct val="114000"/>
                </a:lnSpc>
              </a:pPr>
              <a:r>
                <a:rPr lang="en-US" altLang="zh-CN" sz="1400" dirty="0"/>
                <a:t>	</a:t>
              </a:r>
              <a:r>
                <a:rPr lang="zh-CN" altLang="en-US" sz="1400" dirty="0"/>
                <a:t>但在实际环境中，这些信息是预先不知道的，因此未来将算法部署在实体环境的时候，需要通过其他算法或者方法，计算两个坐标信息以保证在实体环境下算法的效果。</a:t>
              </a:r>
              <a:endParaRPr lang="zh-CN" altLang="zh-CN" sz="1400" dirty="0"/>
            </a:p>
            <a:p>
              <a:pPr algn="r">
                <a:lnSpc>
                  <a:spcPct val="114000"/>
                </a:lnSpc>
              </a:pPr>
              <a:endParaRPr lang="en-US" altLang="zh-CN" sz="1200" dirty="0">
                <a:solidFill>
                  <a:schemeClr val="tx1">
                    <a:lumMod val="50000"/>
                    <a:lumOff val="50000"/>
                  </a:schemeClr>
                </a:solidFill>
                <a:latin typeface="Century Gothic" panose="020B0502020202020204" pitchFamily="34" charset="0"/>
                <a:ea typeface="+mj-ea"/>
              </a:endParaRPr>
            </a:p>
          </p:txBody>
        </p:sp>
      </p:grpSp>
      <p:grpSp>
        <p:nvGrpSpPr>
          <p:cNvPr id="50" name="组合 49"/>
          <p:cNvGrpSpPr/>
          <p:nvPr/>
        </p:nvGrpSpPr>
        <p:grpSpPr>
          <a:xfrm>
            <a:off x="584885" y="261256"/>
            <a:ext cx="11928180" cy="6596744"/>
            <a:chOff x="387125" y="299356"/>
            <a:chExt cx="11928180"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06</a:t>
              </a:r>
              <a:endParaRPr lang="zh-CN" altLang="en-US" sz="3200" dirty="0">
                <a:solidFill>
                  <a:schemeClr val="accent1"/>
                </a:solidFill>
                <a:latin typeface="Agency FB" panose="020B0503020202020204" pitchFamily="34" charset="0"/>
              </a:endParaRPr>
            </a:p>
          </p:txBody>
        </p:sp>
        <p:sp>
          <p:nvSpPr>
            <p:cNvPr id="57" name="文本框 56"/>
            <p:cNvSpPr txBox="1"/>
            <p:nvPr/>
          </p:nvSpPr>
          <p:spPr>
            <a:xfrm>
              <a:off x="1784125" y="508271"/>
              <a:ext cx="465455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思考和总结</a:t>
              </a:r>
              <a:r>
                <a:rPr lang="en-US" altLang="zh-CN" sz="2800" b="1" dirty="0">
                  <a:solidFill>
                    <a:schemeClr val="accent3"/>
                  </a:solidFill>
                  <a:sym typeface="+mn-ea"/>
                </a:rPr>
                <a:t>: </a:t>
              </a:r>
              <a:r>
                <a:rPr lang="zh-CN" altLang="en-US" sz="2800" b="1" dirty="0">
                  <a:solidFill>
                    <a:schemeClr val="accent3"/>
                  </a:solidFill>
                  <a:sym typeface="+mn-ea"/>
                </a:rPr>
                <a:t>视觉</a:t>
              </a:r>
              <a:r>
                <a:rPr lang="zh-CN" altLang="en-US" sz="2800" b="1" dirty="0">
                  <a:solidFill>
                    <a:schemeClr val="accent3"/>
                  </a:solidFill>
                  <a:sym typeface="+mn-ea"/>
                </a:rPr>
                <a:t>部分</a:t>
              </a:r>
              <a:endParaRPr lang="zh-CN" altLang="en-US" sz="2800" b="1" dirty="0">
                <a:solidFill>
                  <a:schemeClr val="accent3"/>
                </a:solidFill>
                <a:latin typeface="Century Gothic" panose="020B0502020202020204" pitchFamily="34" charset="0"/>
                <a:sym typeface="+mn-ea"/>
              </a:endParaRPr>
            </a:p>
          </p:txBody>
        </p:sp>
        <p:grpSp>
          <p:nvGrpSpPr>
            <p:cNvPr id="54" name="组合 53"/>
            <p:cNvGrpSpPr/>
            <p:nvPr/>
          </p:nvGrpSpPr>
          <p:grpSpPr>
            <a:xfrm>
              <a:off x="11374749" y="6254988"/>
              <a:ext cx="940556" cy="641112"/>
              <a:chOff x="11140695" y="6034159"/>
              <a:chExt cx="1208633" cy="823841"/>
            </a:xfrm>
          </p:grpSpPr>
          <p:sp>
            <p:nvSpPr>
              <p:cNvPr id="55" name="菱形 54"/>
              <p:cNvSpPr/>
              <p:nvPr/>
            </p:nvSpPr>
            <p:spPr>
              <a:xfrm>
                <a:off x="11525487"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140695"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7</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accent3"/>
                </a:solidFill>
                <a:sym typeface="+mn-ea"/>
              </a:rPr>
              <a:t>下一步计划</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07</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9401175" y="1811655"/>
            <a:ext cx="2133600" cy="369570"/>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grpSp>
        <p:nvGrpSpPr>
          <p:cNvPr id="3" name="组合 2"/>
          <p:cNvGrpSpPr/>
          <p:nvPr/>
        </p:nvGrpSpPr>
        <p:grpSpPr>
          <a:xfrm>
            <a:off x="2482362" y="1153753"/>
            <a:ext cx="9390242" cy="4885257"/>
            <a:chOff x="1107" y="2655"/>
            <a:chExt cx="11583" cy="6235"/>
          </a:xfrm>
        </p:grpSpPr>
        <p:sp>
          <p:nvSpPr>
            <p:cNvPr id="4" name="íśľiḓê"/>
            <p:cNvSpPr/>
            <p:nvPr/>
          </p:nvSpPr>
          <p:spPr>
            <a:xfrm>
              <a:off x="4060" y="5755"/>
              <a:ext cx="2770" cy="560"/>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2020.1-2</a:t>
              </a:r>
              <a:endParaRPr lang="en-US" sz="1600" b="1" dirty="0">
                <a:solidFill>
                  <a:schemeClr val="bg1"/>
                </a:solidFill>
                <a:latin typeface="Agency FB" panose="020B0503020202020204" pitchFamily="34" charset="0"/>
              </a:endParaRPr>
            </a:p>
          </p:txBody>
        </p:sp>
        <p:sp>
          <p:nvSpPr>
            <p:cNvPr id="5" name="ïš1íďe"/>
            <p:cNvSpPr/>
            <p:nvPr/>
          </p:nvSpPr>
          <p:spPr>
            <a:xfrm>
              <a:off x="6830" y="5755"/>
              <a:ext cx="2770" cy="560"/>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2020.3-6</a:t>
              </a:r>
              <a:endParaRPr lang="en-US" sz="1600" b="1" dirty="0">
                <a:solidFill>
                  <a:schemeClr val="bg1"/>
                </a:solidFill>
                <a:latin typeface="Agency FB" panose="020B0503020202020204" pitchFamily="34" charset="0"/>
              </a:endParaRPr>
            </a:p>
          </p:txBody>
        </p:sp>
        <p:sp>
          <p:nvSpPr>
            <p:cNvPr id="9" name="ísḻíďè"/>
            <p:cNvSpPr/>
            <p:nvPr/>
          </p:nvSpPr>
          <p:spPr>
            <a:xfrm>
              <a:off x="1291" y="5755"/>
              <a:ext cx="2770" cy="560"/>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1600" b="1" dirty="0">
                  <a:solidFill>
                    <a:schemeClr val="bg1"/>
                  </a:solidFill>
                  <a:latin typeface="Agency FB" panose="020B0503020202020204" pitchFamily="34" charset="0"/>
                </a:rPr>
                <a:t>2019.11-12</a:t>
              </a:r>
              <a:endParaRPr lang="en-US" sz="1600" b="1" dirty="0">
                <a:solidFill>
                  <a:schemeClr val="bg1"/>
                </a:solidFill>
                <a:latin typeface="Agency FB" panose="020B0503020202020204" pitchFamily="34" charset="0"/>
              </a:endParaRPr>
            </a:p>
          </p:txBody>
        </p:sp>
        <p:cxnSp>
          <p:nvCxnSpPr>
            <p:cNvPr id="14" name="Straight Connector 45"/>
            <p:cNvCxnSpPr/>
            <p:nvPr/>
          </p:nvCxnSpPr>
          <p:spPr>
            <a:xfrm flipV="1">
              <a:off x="2647" y="4825"/>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46"/>
            <p:cNvCxnSpPr/>
            <p:nvPr/>
          </p:nvCxnSpPr>
          <p:spPr>
            <a:xfrm flipV="1">
              <a:off x="5313" y="6516"/>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49"/>
            <p:cNvCxnSpPr/>
            <p:nvPr/>
          </p:nvCxnSpPr>
          <p:spPr>
            <a:xfrm flipV="1">
              <a:off x="8167" y="4825"/>
              <a:ext cx="0" cy="729"/>
            </a:xfrm>
            <a:prstGeom prst="line">
              <a:avLst/>
            </a:prstGeom>
            <a:ln w="9525">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4" name="组合 33"/>
            <p:cNvGrpSpPr/>
            <p:nvPr/>
          </p:nvGrpSpPr>
          <p:grpSpPr>
            <a:xfrm>
              <a:off x="1107" y="2655"/>
              <a:ext cx="3625" cy="2177"/>
              <a:chOff x="1509043" y="2349127"/>
              <a:chExt cx="2166458" cy="1382500"/>
            </a:xfrm>
          </p:grpSpPr>
          <p:sp>
            <p:nvSpPr>
              <p:cNvPr id="35" name="文本框 34"/>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sp>
            <p:nvSpPr>
              <p:cNvPr id="36" name="文本框 35"/>
              <p:cNvSpPr txBox="1"/>
              <p:nvPr/>
            </p:nvSpPr>
            <p:spPr>
              <a:xfrm>
                <a:off x="1509043" y="3060549"/>
                <a:ext cx="2110346" cy="67107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将</a:t>
                </a:r>
                <a:r>
                  <a:rPr lang="en-US" altLang="zh-CN" sz="1400" dirty="0"/>
                  <a:t>part 1</a:t>
                </a:r>
                <a:r>
                  <a:rPr lang="zh-CN" altLang="en-US" sz="1400" dirty="0"/>
                  <a:t>的仿真部分算法进行改进，</a:t>
                </a:r>
                <a:endParaRPr lang="zh-CN" altLang="en-US" sz="1400" dirty="0"/>
              </a:p>
              <a:p>
                <a:pPr algn="ctr">
                  <a:lnSpc>
                    <a:spcPct val="114000"/>
                  </a:lnSpc>
                </a:pPr>
                <a:r>
                  <a:rPr lang="zh-CN" altLang="en-US" sz="1400" dirty="0"/>
                  <a:t>并将其实施到实物中，</a:t>
                </a:r>
                <a:endParaRPr lang="zh-CN" altLang="en-US" sz="1400" dirty="0"/>
              </a:p>
              <a:p>
                <a:pPr algn="ctr">
                  <a:lnSpc>
                    <a:spcPct val="114000"/>
                  </a:lnSpc>
                </a:pPr>
                <a:r>
                  <a:rPr lang="zh-CN" altLang="en-US" sz="1400" dirty="0"/>
                  <a:t>保证其鲁棒性和稳定性。</a:t>
                </a:r>
                <a:endParaRPr lang="zh-CN" altLang="en-US" sz="1400" dirty="0"/>
              </a:p>
            </p:txBody>
          </p:sp>
        </p:grpSp>
        <p:grpSp>
          <p:nvGrpSpPr>
            <p:cNvPr id="37" name="组合 36"/>
            <p:cNvGrpSpPr/>
            <p:nvPr/>
          </p:nvGrpSpPr>
          <p:grpSpPr>
            <a:xfrm>
              <a:off x="6558" y="2853"/>
              <a:ext cx="6132" cy="1731"/>
              <a:chOff x="-218078" y="2349127"/>
              <a:chExt cx="3893579" cy="1099340"/>
            </a:xfrm>
          </p:grpSpPr>
          <p:sp>
            <p:nvSpPr>
              <p:cNvPr id="38" name="文本框 37"/>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endParaRPr lang="zh-CN" altLang="en-US" b="1" dirty="0">
                  <a:solidFill>
                    <a:schemeClr val="tx1">
                      <a:lumMod val="75000"/>
                      <a:lumOff val="25000"/>
                    </a:schemeClr>
                  </a:solidFill>
                  <a:latin typeface="Century Gothic" panose="020B0502020202020204" pitchFamily="34" charset="0"/>
                </a:endParaRPr>
              </a:p>
            </p:txBody>
          </p:sp>
          <p:sp>
            <p:nvSpPr>
              <p:cNvPr id="39" name="文本框 38"/>
              <p:cNvSpPr txBox="1"/>
              <p:nvPr/>
            </p:nvSpPr>
            <p:spPr>
              <a:xfrm>
                <a:off x="-218078" y="2816535"/>
                <a:ext cx="2042476" cy="63193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t>查阅</a:t>
                </a:r>
                <a:r>
                  <a:rPr lang="en-US" altLang="zh-CN" sz="1400" dirty="0"/>
                  <a:t>motion predict</a:t>
                </a:r>
                <a:r>
                  <a:rPr lang="zh-CN" altLang="en-US" sz="1400" dirty="0"/>
                  <a:t>相关论文，</a:t>
                </a:r>
                <a:endParaRPr lang="zh-CN" altLang="en-US" sz="1400" dirty="0"/>
              </a:p>
              <a:p>
                <a:pPr algn="ctr">
                  <a:lnSpc>
                    <a:spcPct val="114000"/>
                  </a:lnSpc>
                </a:pPr>
                <a:r>
                  <a:rPr lang="zh-CN" altLang="en-US" sz="1400" dirty="0"/>
                  <a:t>学习并复现。</a:t>
                </a:r>
                <a:endParaRPr lang="zh-CN" altLang="en-US" sz="1400" dirty="0"/>
              </a:p>
              <a:p>
                <a:pPr algn="ctr">
                  <a:lnSpc>
                    <a:spcPct val="114000"/>
                  </a:lnSpc>
                </a:pPr>
                <a:r>
                  <a:rPr lang="zh-CN" altLang="en-US" sz="1400" dirty="0"/>
                  <a:t>完善功能并完成论文的撰写。</a:t>
                </a:r>
                <a:r>
                  <a:rPr lang="en-US" altLang="zh-CN" sz="1400" dirty="0"/>
                  <a:t> </a:t>
                </a:r>
                <a:endParaRPr lang="en-US" altLang="zh-CN" sz="1400" dirty="0"/>
              </a:p>
            </p:txBody>
          </p:sp>
        </p:grpSp>
        <p:grpSp>
          <p:nvGrpSpPr>
            <p:cNvPr id="46" name="组合 45"/>
            <p:cNvGrpSpPr/>
            <p:nvPr/>
          </p:nvGrpSpPr>
          <p:grpSpPr>
            <a:xfrm>
              <a:off x="6457" y="7519"/>
              <a:ext cx="3360" cy="943"/>
              <a:chOff x="1541720" y="2349127"/>
              <a:chExt cx="2133781" cy="598882"/>
            </a:xfrm>
          </p:grpSpPr>
          <p:sp>
            <p:nvSpPr>
              <p:cNvPr id="47" name="文本框 46"/>
              <p:cNvSpPr txBox="1"/>
              <p:nvPr/>
            </p:nvSpPr>
            <p:spPr>
              <a:xfrm>
                <a:off x="1541720" y="2349127"/>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48" name="文本框 47"/>
              <p:cNvSpPr txBox="1"/>
              <p:nvPr/>
            </p:nvSpPr>
            <p:spPr>
              <a:xfrm>
                <a:off x="1633025" y="2687681"/>
                <a:ext cx="2042476" cy="260328"/>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1050" dirty="0">
                  <a:solidFill>
                    <a:schemeClr val="tx1">
                      <a:lumMod val="50000"/>
                      <a:lumOff val="50000"/>
                    </a:schemeClr>
                  </a:solidFill>
                  <a:latin typeface="Century Gothic" panose="020B0502020202020204" pitchFamily="34" charset="0"/>
                  <a:ea typeface="+mj-ea"/>
                </a:endParaRPr>
              </a:p>
            </p:txBody>
          </p:sp>
        </p:grpSp>
        <p:grpSp>
          <p:nvGrpSpPr>
            <p:cNvPr id="49" name="组合 48"/>
            <p:cNvGrpSpPr/>
            <p:nvPr/>
          </p:nvGrpSpPr>
          <p:grpSpPr>
            <a:xfrm>
              <a:off x="1162" y="7519"/>
              <a:ext cx="6273" cy="1370"/>
              <a:chOff x="1541720" y="2349127"/>
              <a:chExt cx="3983489" cy="870239"/>
            </a:xfrm>
          </p:grpSpPr>
          <p:sp>
            <p:nvSpPr>
              <p:cNvPr id="50" name="文本框 49"/>
              <p:cNvSpPr txBox="1"/>
              <p:nvPr/>
            </p:nvSpPr>
            <p:spPr>
              <a:xfrm>
                <a:off x="1541720" y="2380384"/>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51" name="文本框 50"/>
              <p:cNvSpPr txBox="1"/>
              <p:nvPr/>
            </p:nvSpPr>
            <p:spPr>
              <a:xfrm>
                <a:off x="3071650" y="2349127"/>
                <a:ext cx="2453559" cy="870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zh-CN" sz="1400" dirty="0"/>
                  <a:t>将</a:t>
                </a:r>
                <a:r>
                  <a:rPr lang="en-US" altLang="zh-CN" sz="1400" dirty="0"/>
                  <a:t>part 2</a:t>
                </a:r>
                <a:r>
                  <a:rPr lang="zh-CN" altLang="en-US" sz="1400" dirty="0"/>
                  <a:t>、</a:t>
                </a:r>
                <a:r>
                  <a:rPr lang="en-US" altLang="zh-CN" sz="1400" dirty="0"/>
                  <a:t>part 3</a:t>
                </a:r>
                <a:r>
                  <a:rPr lang="zh-CN" altLang="en-US" sz="1400" dirty="0"/>
                  <a:t>的被动服务部分完成，</a:t>
                </a:r>
                <a:endParaRPr lang="zh-CN" altLang="en-US" sz="1400" dirty="0"/>
              </a:p>
              <a:p>
                <a:pPr algn="ctr">
                  <a:lnSpc>
                    <a:spcPct val="114000"/>
                  </a:lnSpc>
                </a:pPr>
                <a:r>
                  <a:rPr lang="zh-CN" altLang="en-US" sz="1400" dirty="0"/>
                  <a:t>主要涉及部分为语音部分。</a:t>
                </a:r>
                <a:endParaRPr lang="zh-CN" altLang="en-US" sz="1400" dirty="0"/>
              </a:p>
              <a:p>
                <a:pPr algn="ctr">
                  <a:lnSpc>
                    <a:spcPct val="114000"/>
                  </a:lnSpc>
                </a:pPr>
                <a:r>
                  <a:rPr lang="zh-CN" altLang="en-US" sz="1400" dirty="0"/>
                  <a:t>开始调研</a:t>
                </a:r>
                <a:r>
                  <a:rPr lang="en-US" altLang="zh-CN" sz="1400" dirty="0"/>
                  <a:t>part 3</a:t>
                </a:r>
                <a:r>
                  <a:rPr lang="zh-CN" altLang="en-US" sz="1400" dirty="0"/>
                  <a:t>主动服务部分，</a:t>
                </a:r>
                <a:endParaRPr lang="zh-CN" altLang="en-US" sz="1400" dirty="0"/>
              </a:p>
              <a:p>
                <a:pPr algn="ctr">
                  <a:lnSpc>
                    <a:spcPct val="114000"/>
                  </a:lnSpc>
                </a:pPr>
                <a:r>
                  <a:rPr lang="zh-CN" altLang="en-US" sz="1400" dirty="0"/>
                  <a:t>即</a:t>
                </a:r>
                <a:r>
                  <a:rPr lang="en-US" altLang="zh-CN" sz="1400" dirty="0"/>
                  <a:t>motion predict</a:t>
                </a:r>
                <a:r>
                  <a:rPr lang="zh-CN" altLang="en-US" sz="1400" dirty="0"/>
                  <a:t>。</a:t>
                </a:r>
                <a:endParaRPr lang="zh-CN" altLang="en-US" sz="1400" dirty="0"/>
              </a:p>
            </p:txBody>
          </p:sp>
        </p:grpSp>
      </p:grpSp>
      <p:grpSp>
        <p:nvGrpSpPr>
          <p:cNvPr id="59" name="组合 58"/>
          <p:cNvGrpSpPr/>
          <p:nvPr/>
        </p:nvGrpSpPr>
        <p:grpSpPr>
          <a:xfrm>
            <a:off x="387125" y="299356"/>
            <a:ext cx="12126303" cy="6596744"/>
            <a:chOff x="387125" y="299356"/>
            <a:chExt cx="12126303" cy="6596744"/>
          </a:xfrm>
        </p:grpSpPr>
        <p:grpSp>
          <p:nvGrpSpPr>
            <p:cNvPr id="60" name="组合 59"/>
            <p:cNvGrpSpPr/>
            <p:nvPr/>
          </p:nvGrpSpPr>
          <p:grpSpPr>
            <a:xfrm>
              <a:off x="387125" y="299356"/>
              <a:ext cx="1316500" cy="883947"/>
              <a:chOff x="1276124" y="1279752"/>
              <a:chExt cx="6401933" cy="4298496"/>
            </a:xfrm>
          </p:grpSpPr>
          <p:sp>
            <p:nvSpPr>
              <p:cNvPr id="68" name="菱形 67"/>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菱形 68"/>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60"/>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07</a:t>
              </a:r>
              <a:endParaRPr lang="zh-CN" altLang="en-US" sz="3200" dirty="0">
                <a:solidFill>
                  <a:schemeClr val="accent1"/>
                </a:solidFill>
                <a:latin typeface="Agency FB" panose="020B0503020202020204" pitchFamily="34" charset="0"/>
              </a:endParaRPr>
            </a:p>
          </p:txBody>
        </p:sp>
        <p:sp>
          <p:nvSpPr>
            <p:cNvPr id="66" name="文本框 65"/>
            <p:cNvSpPr txBox="1"/>
            <p:nvPr/>
          </p:nvSpPr>
          <p:spPr>
            <a:xfrm>
              <a:off x="1831817" y="498945"/>
              <a:ext cx="419810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accent3"/>
                  </a:solidFill>
                  <a:sym typeface="+mn-ea"/>
                </a:rPr>
                <a:t>下一步计划</a:t>
              </a:r>
              <a:endParaRPr lang="zh-CN" altLang="en-US" sz="2800" b="1" dirty="0">
                <a:solidFill>
                  <a:schemeClr val="accent3"/>
                </a:solidFill>
                <a:latin typeface="Century Gothic" panose="020B0502020202020204" pitchFamily="34" charset="0"/>
                <a:sym typeface="+mn-ea"/>
              </a:endParaRPr>
            </a:p>
          </p:txBody>
        </p:sp>
        <p:grpSp>
          <p:nvGrpSpPr>
            <p:cNvPr id="63" name="组合 62"/>
            <p:cNvGrpSpPr/>
            <p:nvPr/>
          </p:nvGrpSpPr>
          <p:grpSpPr>
            <a:xfrm>
              <a:off x="11572872" y="6254988"/>
              <a:ext cx="940556" cy="641112"/>
              <a:chOff x="11395287" y="6034159"/>
              <a:chExt cx="1208633" cy="823841"/>
            </a:xfrm>
          </p:grpSpPr>
          <p:sp>
            <p:nvSpPr>
              <p:cNvPr id="64" name="菱形 63"/>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p:cNvSpPr/>
              <p:nvPr/>
            </p:nvSpPr>
            <p:spPr>
              <a:xfrm>
                <a:off x="11395287" y="6157367"/>
                <a:ext cx="577426" cy="57742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2357622" y="663195"/>
            <a:ext cx="3744766" cy="4660752"/>
          </a:xfrm>
          <a:custGeom>
            <a:avLst/>
            <a:gdLst>
              <a:gd name="connsiteX0" fmla="*/ 4143589 w 4175818"/>
              <a:gd name="connsiteY0" fmla="*/ 1926265 h 4660752"/>
              <a:gd name="connsiteX1" fmla="*/ 4159704 w 4175818"/>
              <a:gd name="connsiteY1" fmla="*/ 1910151 h 4660752"/>
              <a:gd name="connsiteX2" fmla="*/ 4175818 w 4175818"/>
              <a:gd name="connsiteY2" fmla="*/ 1926265 h 4660752"/>
              <a:gd name="connsiteX3" fmla="*/ 0 w 4175818"/>
              <a:gd name="connsiteY3" fmla="*/ 969868 h 4660752"/>
              <a:gd name="connsiteX4" fmla="*/ 2734487 w 4175818"/>
              <a:gd name="connsiteY4" fmla="*/ 969868 h 4660752"/>
              <a:gd name="connsiteX5" fmla="*/ 2734487 w 4175818"/>
              <a:gd name="connsiteY5" fmla="*/ 0 h 4660752"/>
              <a:gd name="connsiteX6" fmla="*/ 3744766 w 4175818"/>
              <a:gd name="connsiteY6" fmla="*/ 0 h 4660752"/>
              <a:gd name="connsiteX7" fmla="*/ 2997159 w 4175818"/>
              <a:gd name="connsiteY7" fmla="*/ 747607 h 4660752"/>
              <a:gd name="connsiteX8" fmla="*/ 3847271 w 4175818"/>
              <a:gd name="connsiteY8" fmla="*/ 1597719 h 4660752"/>
              <a:gd name="connsiteX9" fmla="*/ 2621466 w 4175818"/>
              <a:gd name="connsiteY9" fmla="*/ 2823524 h 4660752"/>
              <a:gd name="connsiteX10" fmla="*/ 2933899 w 4175818"/>
              <a:gd name="connsiteY10" fmla="*/ 3135956 h 4660752"/>
              <a:gd name="connsiteX11" fmla="*/ 3690884 w 4175818"/>
              <a:gd name="connsiteY11" fmla="*/ 2378971 h 4660752"/>
              <a:gd name="connsiteX12" fmla="*/ 3690884 w 4175818"/>
              <a:gd name="connsiteY12" fmla="*/ 4660752 h 4660752"/>
              <a:gd name="connsiteX13" fmla="*/ 0 w 4175818"/>
              <a:gd name="connsiteY13" fmla="*/ 4660752 h 4660752"/>
              <a:gd name="connsiteX0-1" fmla="*/ 4175818 w 4175818"/>
              <a:gd name="connsiteY0-2" fmla="*/ 1926265 h 4660752"/>
              <a:gd name="connsiteX1-3" fmla="*/ 4159704 w 4175818"/>
              <a:gd name="connsiteY1-4" fmla="*/ 1910151 h 4660752"/>
              <a:gd name="connsiteX2-5" fmla="*/ 4175818 w 4175818"/>
              <a:gd name="connsiteY2-6" fmla="*/ 1926265 h 4660752"/>
              <a:gd name="connsiteX3-7" fmla="*/ 0 w 4175818"/>
              <a:gd name="connsiteY3-8" fmla="*/ 969868 h 4660752"/>
              <a:gd name="connsiteX4-9" fmla="*/ 2734487 w 4175818"/>
              <a:gd name="connsiteY4-10" fmla="*/ 969868 h 4660752"/>
              <a:gd name="connsiteX5-11" fmla="*/ 2734487 w 4175818"/>
              <a:gd name="connsiteY5-12" fmla="*/ 0 h 4660752"/>
              <a:gd name="connsiteX6-13" fmla="*/ 3744766 w 4175818"/>
              <a:gd name="connsiteY6-14" fmla="*/ 0 h 4660752"/>
              <a:gd name="connsiteX7-15" fmla="*/ 2997159 w 4175818"/>
              <a:gd name="connsiteY7-16" fmla="*/ 747607 h 4660752"/>
              <a:gd name="connsiteX8-17" fmla="*/ 3847271 w 4175818"/>
              <a:gd name="connsiteY8-18" fmla="*/ 1597719 h 4660752"/>
              <a:gd name="connsiteX9-19" fmla="*/ 2621466 w 4175818"/>
              <a:gd name="connsiteY9-20" fmla="*/ 2823524 h 4660752"/>
              <a:gd name="connsiteX10-21" fmla="*/ 2933899 w 4175818"/>
              <a:gd name="connsiteY10-22" fmla="*/ 3135956 h 4660752"/>
              <a:gd name="connsiteX11-23" fmla="*/ 3690884 w 4175818"/>
              <a:gd name="connsiteY11-24" fmla="*/ 2378971 h 4660752"/>
              <a:gd name="connsiteX12-25" fmla="*/ 3690884 w 4175818"/>
              <a:gd name="connsiteY12-26" fmla="*/ 4660752 h 4660752"/>
              <a:gd name="connsiteX13-27" fmla="*/ 0 w 4175818"/>
              <a:gd name="connsiteY13-28" fmla="*/ 4660752 h 4660752"/>
              <a:gd name="connsiteX14" fmla="*/ 0 w 4175818"/>
              <a:gd name="connsiteY14" fmla="*/ 969868 h 4660752"/>
              <a:gd name="connsiteX0-29" fmla="*/ 0 w 3847271"/>
              <a:gd name="connsiteY0-30" fmla="*/ 969868 h 4660752"/>
              <a:gd name="connsiteX1-31" fmla="*/ 2734487 w 3847271"/>
              <a:gd name="connsiteY1-32" fmla="*/ 969868 h 4660752"/>
              <a:gd name="connsiteX2-33" fmla="*/ 2734487 w 3847271"/>
              <a:gd name="connsiteY2-34" fmla="*/ 0 h 4660752"/>
              <a:gd name="connsiteX3-35" fmla="*/ 3744766 w 3847271"/>
              <a:gd name="connsiteY3-36" fmla="*/ 0 h 4660752"/>
              <a:gd name="connsiteX4-37" fmla="*/ 2997159 w 3847271"/>
              <a:gd name="connsiteY4-38" fmla="*/ 747607 h 4660752"/>
              <a:gd name="connsiteX5-39" fmla="*/ 3847271 w 3847271"/>
              <a:gd name="connsiteY5-40" fmla="*/ 1597719 h 4660752"/>
              <a:gd name="connsiteX6-41" fmla="*/ 2621466 w 3847271"/>
              <a:gd name="connsiteY6-42" fmla="*/ 2823524 h 4660752"/>
              <a:gd name="connsiteX7-43" fmla="*/ 2933899 w 3847271"/>
              <a:gd name="connsiteY7-44" fmla="*/ 3135956 h 4660752"/>
              <a:gd name="connsiteX8-45" fmla="*/ 3690884 w 3847271"/>
              <a:gd name="connsiteY8-46" fmla="*/ 2378971 h 4660752"/>
              <a:gd name="connsiteX9-47" fmla="*/ 3690884 w 3847271"/>
              <a:gd name="connsiteY9-48" fmla="*/ 4660752 h 4660752"/>
              <a:gd name="connsiteX10-49" fmla="*/ 0 w 3847271"/>
              <a:gd name="connsiteY10-50" fmla="*/ 4660752 h 4660752"/>
              <a:gd name="connsiteX11-51" fmla="*/ 0 w 3847271"/>
              <a:gd name="connsiteY11-52" fmla="*/ 969868 h 4660752"/>
              <a:gd name="connsiteX0-53" fmla="*/ 0 w 3847271"/>
              <a:gd name="connsiteY0-54" fmla="*/ 969868 h 4660752"/>
              <a:gd name="connsiteX1-55" fmla="*/ 2734487 w 3847271"/>
              <a:gd name="connsiteY1-56" fmla="*/ 969868 h 4660752"/>
              <a:gd name="connsiteX2-57" fmla="*/ 2734487 w 3847271"/>
              <a:gd name="connsiteY2-58" fmla="*/ 0 h 4660752"/>
              <a:gd name="connsiteX3-59" fmla="*/ 3744766 w 3847271"/>
              <a:gd name="connsiteY3-60" fmla="*/ 0 h 4660752"/>
              <a:gd name="connsiteX4-61" fmla="*/ 2997159 w 3847271"/>
              <a:gd name="connsiteY4-62" fmla="*/ 747607 h 4660752"/>
              <a:gd name="connsiteX5-63" fmla="*/ 3847271 w 3847271"/>
              <a:gd name="connsiteY5-64" fmla="*/ 1597719 h 4660752"/>
              <a:gd name="connsiteX6-65" fmla="*/ 2933899 w 3847271"/>
              <a:gd name="connsiteY6-66" fmla="*/ 3135956 h 4660752"/>
              <a:gd name="connsiteX7-67" fmla="*/ 3690884 w 3847271"/>
              <a:gd name="connsiteY7-68" fmla="*/ 2378971 h 4660752"/>
              <a:gd name="connsiteX8-69" fmla="*/ 3690884 w 3847271"/>
              <a:gd name="connsiteY8-70" fmla="*/ 4660752 h 4660752"/>
              <a:gd name="connsiteX9-71" fmla="*/ 0 w 3847271"/>
              <a:gd name="connsiteY9-72" fmla="*/ 4660752 h 4660752"/>
              <a:gd name="connsiteX10-73" fmla="*/ 0 w 3847271"/>
              <a:gd name="connsiteY10-74" fmla="*/ 969868 h 4660752"/>
              <a:gd name="connsiteX0-75" fmla="*/ 0 w 3847271"/>
              <a:gd name="connsiteY0-76" fmla="*/ 969868 h 4660752"/>
              <a:gd name="connsiteX1-77" fmla="*/ 2734487 w 3847271"/>
              <a:gd name="connsiteY1-78" fmla="*/ 969868 h 4660752"/>
              <a:gd name="connsiteX2-79" fmla="*/ 2734487 w 3847271"/>
              <a:gd name="connsiteY2-80" fmla="*/ 0 h 4660752"/>
              <a:gd name="connsiteX3-81" fmla="*/ 3744766 w 3847271"/>
              <a:gd name="connsiteY3-82" fmla="*/ 0 h 4660752"/>
              <a:gd name="connsiteX4-83" fmla="*/ 2997159 w 3847271"/>
              <a:gd name="connsiteY4-84" fmla="*/ 747607 h 4660752"/>
              <a:gd name="connsiteX5-85" fmla="*/ 3847271 w 3847271"/>
              <a:gd name="connsiteY5-86" fmla="*/ 1597719 h 4660752"/>
              <a:gd name="connsiteX6-87" fmla="*/ 3690884 w 3847271"/>
              <a:gd name="connsiteY6-88" fmla="*/ 2378971 h 4660752"/>
              <a:gd name="connsiteX7-89" fmla="*/ 3690884 w 3847271"/>
              <a:gd name="connsiteY7-90" fmla="*/ 4660752 h 4660752"/>
              <a:gd name="connsiteX8-91" fmla="*/ 0 w 3847271"/>
              <a:gd name="connsiteY8-92" fmla="*/ 4660752 h 4660752"/>
              <a:gd name="connsiteX9-93" fmla="*/ 0 w 3847271"/>
              <a:gd name="connsiteY9-94" fmla="*/ 969868 h 4660752"/>
              <a:gd name="connsiteX0-95" fmla="*/ 0 w 3847271"/>
              <a:gd name="connsiteY0-96" fmla="*/ 969868 h 4660752"/>
              <a:gd name="connsiteX1-97" fmla="*/ 2734487 w 3847271"/>
              <a:gd name="connsiteY1-98" fmla="*/ 969868 h 4660752"/>
              <a:gd name="connsiteX2-99" fmla="*/ 2734487 w 3847271"/>
              <a:gd name="connsiteY2-100" fmla="*/ 0 h 4660752"/>
              <a:gd name="connsiteX3-101" fmla="*/ 3744766 w 3847271"/>
              <a:gd name="connsiteY3-102" fmla="*/ 0 h 4660752"/>
              <a:gd name="connsiteX4-103" fmla="*/ 3847271 w 3847271"/>
              <a:gd name="connsiteY4-104" fmla="*/ 1597719 h 4660752"/>
              <a:gd name="connsiteX5-105" fmla="*/ 3690884 w 3847271"/>
              <a:gd name="connsiteY5-106" fmla="*/ 2378971 h 4660752"/>
              <a:gd name="connsiteX6-107" fmla="*/ 3690884 w 3847271"/>
              <a:gd name="connsiteY6-108" fmla="*/ 4660752 h 4660752"/>
              <a:gd name="connsiteX7-109" fmla="*/ 0 w 3847271"/>
              <a:gd name="connsiteY7-110" fmla="*/ 4660752 h 4660752"/>
              <a:gd name="connsiteX8-111" fmla="*/ 0 w 3847271"/>
              <a:gd name="connsiteY8-112" fmla="*/ 969868 h 4660752"/>
              <a:gd name="connsiteX0-113" fmla="*/ 3847271 w 3938711"/>
              <a:gd name="connsiteY0-114" fmla="*/ 1597719 h 4660752"/>
              <a:gd name="connsiteX1-115" fmla="*/ 3690884 w 3938711"/>
              <a:gd name="connsiteY1-116" fmla="*/ 2378971 h 4660752"/>
              <a:gd name="connsiteX2-117" fmla="*/ 3690884 w 3938711"/>
              <a:gd name="connsiteY2-118" fmla="*/ 4660752 h 4660752"/>
              <a:gd name="connsiteX3-119" fmla="*/ 0 w 3938711"/>
              <a:gd name="connsiteY3-120" fmla="*/ 4660752 h 4660752"/>
              <a:gd name="connsiteX4-121" fmla="*/ 0 w 3938711"/>
              <a:gd name="connsiteY4-122" fmla="*/ 969868 h 4660752"/>
              <a:gd name="connsiteX5-123" fmla="*/ 2734487 w 3938711"/>
              <a:gd name="connsiteY5-124" fmla="*/ 969868 h 4660752"/>
              <a:gd name="connsiteX6-125" fmla="*/ 2734487 w 3938711"/>
              <a:gd name="connsiteY6-126" fmla="*/ 0 h 4660752"/>
              <a:gd name="connsiteX7-127" fmla="*/ 3744766 w 3938711"/>
              <a:gd name="connsiteY7-128" fmla="*/ 0 h 4660752"/>
              <a:gd name="connsiteX8-129" fmla="*/ 3938711 w 3938711"/>
              <a:gd name="connsiteY8-130" fmla="*/ 1689159 h 4660752"/>
              <a:gd name="connsiteX0-131" fmla="*/ 3847271 w 3847271"/>
              <a:gd name="connsiteY0-132" fmla="*/ 1597719 h 4660752"/>
              <a:gd name="connsiteX1-133" fmla="*/ 3690884 w 3847271"/>
              <a:gd name="connsiteY1-134" fmla="*/ 2378971 h 4660752"/>
              <a:gd name="connsiteX2-135" fmla="*/ 3690884 w 3847271"/>
              <a:gd name="connsiteY2-136" fmla="*/ 4660752 h 4660752"/>
              <a:gd name="connsiteX3-137" fmla="*/ 0 w 3847271"/>
              <a:gd name="connsiteY3-138" fmla="*/ 4660752 h 4660752"/>
              <a:gd name="connsiteX4-139" fmla="*/ 0 w 3847271"/>
              <a:gd name="connsiteY4-140" fmla="*/ 969868 h 4660752"/>
              <a:gd name="connsiteX5-141" fmla="*/ 2734487 w 3847271"/>
              <a:gd name="connsiteY5-142" fmla="*/ 969868 h 4660752"/>
              <a:gd name="connsiteX6-143" fmla="*/ 2734487 w 3847271"/>
              <a:gd name="connsiteY6-144" fmla="*/ 0 h 4660752"/>
              <a:gd name="connsiteX7-145" fmla="*/ 3744766 w 3847271"/>
              <a:gd name="connsiteY7-146" fmla="*/ 0 h 4660752"/>
              <a:gd name="connsiteX0-147" fmla="*/ 3690884 w 3744766"/>
              <a:gd name="connsiteY0-148" fmla="*/ 2378971 h 4660752"/>
              <a:gd name="connsiteX1-149" fmla="*/ 3690884 w 3744766"/>
              <a:gd name="connsiteY1-150" fmla="*/ 4660752 h 4660752"/>
              <a:gd name="connsiteX2-151" fmla="*/ 0 w 3744766"/>
              <a:gd name="connsiteY2-152" fmla="*/ 4660752 h 4660752"/>
              <a:gd name="connsiteX3-153" fmla="*/ 0 w 3744766"/>
              <a:gd name="connsiteY3-154" fmla="*/ 969868 h 4660752"/>
              <a:gd name="connsiteX4-155" fmla="*/ 2734487 w 3744766"/>
              <a:gd name="connsiteY4-156" fmla="*/ 969868 h 4660752"/>
              <a:gd name="connsiteX5-157" fmla="*/ 2734487 w 3744766"/>
              <a:gd name="connsiteY5-158" fmla="*/ 0 h 4660752"/>
              <a:gd name="connsiteX6-159" fmla="*/ 3744766 w 3744766"/>
              <a:gd name="connsiteY6-160" fmla="*/ 0 h 4660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44766" h="4660752">
                <a:moveTo>
                  <a:pt x="3690884" y="2378971"/>
                </a:moveTo>
                <a:lnTo>
                  <a:pt x="3690884" y="4660752"/>
                </a:lnTo>
                <a:lnTo>
                  <a:pt x="0" y="4660752"/>
                </a:lnTo>
                <a:lnTo>
                  <a:pt x="0" y="969868"/>
                </a:lnTo>
                <a:lnTo>
                  <a:pt x="2734487" y="969868"/>
                </a:lnTo>
                <a:lnTo>
                  <a:pt x="2734487" y="0"/>
                </a:lnTo>
                <a:lnTo>
                  <a:pt x="3744766" y="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1100" y="3103194"/>
            <a:ext cx="4418426" cy="830997"/>
          </a:xfrm>
          <a:prstGeom prst="rect">
            <a:avLst/>
          </a:prstGeom>
          <a:noFill/>
        </p:spPr>
        <p:txBody>
          <a:bodyPr wrap="square" rtlCol="0">
            <a:spAutoFit/>
            <a:scene3d>
              <a:camera prst="orthographicFront"/>
              <a:lightRig rig="threePt" dir="t"/>
            </a:scene3d>
            <a:sp3d contourW="12700"/>
          </a:bodyPr>
          <a:lstStyle/>
          <a:p>
            <a:pPr algn="dist"/>
            <a:r>
              <a:rPr lang="zh-CN" altLang="en-US"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rPr>
              <a:t>感谢您的观看</a:t>
            </a:r>
            <a:endParaRPr lang="zh-CN" altLang="en-US" sz="4800" b="1" dirty="0">
              <a:solidFill>
                <a:schemeClr val="accent1"/>
              </a:solidFill>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11" name="文本框 10"/>
          <p:cNvSpPr txBox="1"/>
          <p:nvPr/>
        </p:nvSpPr>
        <p:spPr>
          <a:xfrm>
            <a:off x="2405010" y="1973640"/>
            <a:ext cx="2926090"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2019</a:t>
            </a:r>
            <a:endParaRPr lang="zh-CN" altLang="en-US" sz="13800" dirty="0">
              <a:solidFill>
                <a:schemeClr val="accent1"/>
              </a:solidFill>
              <a:latin typeface="Agency FB" panose="020B0503020202020204" pitchFamily="34" charset="0"/>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r="32997" b="519"/>
          <a:stretch>
            <a:fillRect/>
          </a:stretch>
        </p:blipFill>
        <p:spPr>
          <a:xfrm>
            <a:off x="10494528" y="142349"/>
            <a:ext cx="1935598" cy="6753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1</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95340"/>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zh-CN" dirty="0">
                <a:solidFill>
                  <a:schemeClr val="accent3"/>
                </a:solidFill>
                <a:sym typeface="+mn-ea"/>
              </a:rPr>
              <a:t>流程介绍</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01</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5" name="图片 4"/>
          <p:cNvPicPr>
            <a:picLocks noChangeAspect="1"/>
          </p:cNvPicPr>
          <p:nvPr/>
        </p:nvPicPr>
        <p:blipFill>
          <a:blip r:embed="rId1"/>
          <a:srcRect r="634" b="1053"/>
          <a:stretch>
            <a:fillRect/>
          </a:stretch>
        </p:blipFill>
        <p:spPr>
          <a:xfrm>
            <a:off x="964565" y="1341755"/>
            <a:ext cx="9747250" cy="531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918335" y="1069340"/>
            <a:ext cx="8128000" cy="5569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651000" y="1651000"/>
            <a:ext cx="9022080" cy="438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507490" y="1414145"/>
            <a:ext cx="8907780" cy="5052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7125" y="299356"/>
            <a:ext cx="12126301" cy="6596744"/>
            <a:chOff x="387125" y="299356"/>
            <a:chExt cx="12126301" cy="6596744"/>
          </a:xfrm>
        </p:grpSpPr>
        <p:grpSp>
          <p:nvGrpSpPr>
            <p:cNvPr id="51" name="组合 50"/>
            <p:cNvGrpSpPr/>
            <p:nvPr/>
          </p:nvGrpSpPr>
          <p:grpSpPr>
            <a:xfrm>
              <a:off x="387125" y="299356"/>
              <a:ext cx="1316500" cy="883947"/>
              <a:chOff x="1276124" y="1279752"/>
              <a:chExt cx="6401933" cy="4298496"/>
            </a:xfrm>
          </p:grpSpPr>
          <p:sp>
            <p:nvSpPr>
              <p:cNvPr id="59" name="菱形 58"/>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379561" y="1279752"/>
                <a:ext cx="4298496" cy="4298496"/>
              </a:xfrm>
              <a:prstGeom prst="diamond">
                <a:avLst/>
              </a:prstGeom>
              <a:noFill/>
              <a:ln w="28575">
                <a:solidFill>
                  <a:srgbClr val="A7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900242" y="428399"/>
              <a:ext cx="722818" cy="58477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accent1"/>
                  </a:solidFill>
                  <a:latin typeface="Agency FB" panose="020B0503020202020204" pitchFamily="34" charset="0"/>
                </a:rPr>
                <a:t>01</a:t>
              </a:r>
              <a:endParaRPr lang="zh-CN" altLang="en-US" sz="3200" dirty="0">
                <a:solidFill>
                  <a:schemeClr val="accent1"/>
                </a:solidFill>
                <a:latin typeface="Agency FB" panose="020B0503020202020204" pitchFamily="34" charset="0"/>
              </a:endParaRPr>
            </a:p>
          </p:txBody>
        </p:sp>
        <p:grpSp>
          <p:nvGrpSpPr>
            <p:cNvPr id="53" name="组合 52"/>
            <p:cNvGrpSpPr/>
            <p:nvPr/>
          </p:nvGrpSpPr>
          <p:grpSpPr>
            <a:xfrm>
              <a:off x="1869914" y="455781"/>
              <a:ext cx="5532873" cy="646330"/>
              <a:chOff x="1591893" y="398593"/>
              <a:chExt cx="5532873" cy="646330"/>
            </a:xfrm>
          </p:grpSpPr>
          <p:sp>
            <p:nvSpPr>
              <p:cNvPr id="57" name="文本框 56"/>
              <p:cNvSpPr txBox="1"/>
              <p:nvPr/>
            </p:nvSpPr>
            <p:spPr>
              <a:xfrm>
                <a:off x="1619575" y="398593"/>
                <a:ext cx="4198105" cy="521970"/>
              </a:xfrm>
              <a:prstGeom prst="rect">
                <a:avLst/>
              </a:prstGeom>
              <a:noFill/>
            </p:spPr>
            <p:txBody>
              <a:bodyPr wrap="square" rtlCol="0">
                <a:spAutoFit/>
                <a:scene3d>
                  <a:camera prst="orthographicFront"/>
                  <a:lightRig rig="threePt" dir="t"/>
                </a:scene3d>
                <a:sp3d contourW="12700"/>
              </a:bodyPr>
              <a:lstStyle/>
              <a:p>
                <a:r>
                  <a:rPr lang="zh-CN" altLang="zh-CN" sz="2800" b="1" dirty="0">
                    <a:solidFill>
                      <a:schemeClr val="accent3"/>
                    </a:solidFill>
                    <a:latin typeface="Century Gothic" panose="020B0502020202020204" pitchFamily="34" charset="0"/>
                    <a:sym typeface="+mn-ea"/>
                  </a:rPr>
                  <a:t>流程介绍</a:t>
                </a:r>
                <a:endParaRPr lang="zh-CN" altLang="en-US" sz="2800" b="1" dirty="0">
                  <a:solidFill>
                    <a:schemeClr val="tx1">
                      <a:lumMod val="75000"/>
                      <a:lumOff val="25000"/>
                    </a:schemeClr>
                  </a:solidFill>
                  <a:latin typeface="Century Gothic" panose="020B0502020202020204" pitchFamily="34" charset="0"/>
                </a:endParaRPr>
              </a:p>
            </p:txBody>
          </p:sp>
          <p:sp>
            <p:nvSpPr>
              <p:cNvPr id="58" name="文本框 57"/>
              <p:cNvSpPr txBox="1"/>
              <p:nvPr/>
            </p:nvSpPr>
            <p:spPr>
              <a:xfrm>
                <a:off x="1591893" y="798702"/>
                <a:ext cx="5532873" cy="246221"/>
              </a:xfrm>
              <a:prstGeom prst="rect">
                <a:avLst/>
              </a:prstGeom>
              <a:noFill/>
            </p:spPr>
            <p:txBody>
              <a:bodyPr wrap="square" rtlCol="0">
                <a:spAutoFit/>
                <a:scene3d>
                  <a:camera prst="orthographicFront"/>
                  <a:lightRig rig="threePt" dir="t"/>
                </a:scene3d>
                <a:sp3d contourW="12700"/>
              </a:bodyPr>
              <a:lstStyle/>
              <a:p>
                <a:endParaRPr lang="en-US" altLang="zh-CN" sz="1000" dirty="0">
                  <a:solidFill>
                    <a:schemeClr val="bg1">
                      <a:lumMod val="50000"/>
                    </a:schemeClr>
                  </a:solidFill>
                  <a:latin typeface="Century Gothic" panose="020B0502020202020204" pitchFamily="34" charset="0"/>
                </a:endParaRPr>
              </a:p>
            </p:txBody>
          </p:sp>
        </p:grpSp>
        <p:grpSp>
          <p:nvGrpSpPr>
            <p:cNvPr id="54" name="组合 53"/>
            <p:cNvGrpSpPr/>
            <p:nvPr/>
          </p:nvGrpSpPr>
          <p:grpSpPr>
            <a:xfrm>
              <a:off x="11572871" y="6254988"/>
              <a:ext cx="940555" cy="641112"/>
              <a:chOff x="11395288" y="6034159"/>
              <a:chExt cx="1208632" cy="823841"/>
            </a:xfrm>
          </p:grpSpPr>
          <p:sp>
            <p:nvSpPr>
              <p:cNvPr id="55" name="菱形 54"/>
              <p:cNvSpPr/>
              <p:nvPr/>
            </p:nvSpPr>
            <p:spPr>
              <a:xfrm>
                <a:off x="11780079" y="6034159"/>
                <a:ext cx="823841" cy="823841"/>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395288" y="6157363"/>
                <a:ext cx="577426" cy="577425"/>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0"/>
          </p:nvPr>
        </p:nvSpPr>
        <p:spPr/>
        <p:txBody>
          <a:bodyPr/>
          <a:lstStyle/>
          <a:p>
            <a:fld id="{2EC5D418-970F-4C7F-9452-AEC5956F87C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470660" y="1859915"/>
            <a:ext cx="9250680" cy="4069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1276124" y="2107066"/>
            <a:ext cx="2643868" cy="2643868"/>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 name="菱形 2"/>
          <p:cNvSpPr/>
          <p:nvPr/>
        </p:nvSpPr>
        <p:spPr>
          <a:xfrm>
            <a:off x="3379561" y="1279752"/>
            <a:ext cx="4298496" cy="4298496"/>
          </a:xfrm>
          <a:prstGeom prst="diamond">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8259355"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9159243"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0059130" y="3139440"/>
            <a:ext cx="579120" cy="579120"/>
          </a:xfrm>
          <a:prstGeom prst="diamond">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6"/>
          <p:cNvSpPr/>
          <p:nvPr/>
        </p:nvSpPr>
        <p:spPr>
          <a:xfrm>
            <a:off x="8418650" y="3316194"/>
            <a:ext cx="260529" cy="225611"/>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菱形 7"/>
          <p:cNvSpPr/>
          <p:nvPr/>
        </p:nvSpPr>
        <p:spPr>
          <a:xfrm>
            <a:off x="9318538" y="3298932"/>
            <a:ext cx="260530" cy="2601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8"/>
          <p:cNvSpPr/>
          <p:nvPr/>
        </p:nvSpPr>
        <p:spPr>
          <a:xfrm>
            <a:off x="10218425" y="3339369"/>
            <a:ext cx="260530" cy="179263"/>
          </a:xfrm>
          <a:custGeom>
            <a:avLst/>
            <a:gdLst>
              <a:gd name="T0" fmla="*/ 6771 w 6827"/>
              <a:gd name="T1" fmla="*/ 2140 h 4704"/>
              <a:gd name="T2" fmla="*/ 5664 w 6827"/>
              <a:gd name="T3" fmla="*/ 664 h 4704"/>
              <a:gd name="T4" fmla="*/ 5443 w 6827"/>
              <a:gd name="T5" fmla="*/ 554 h 4704"/>
              <a:gd name="T6" fmla="*/ 4613 w 6827"/>
              <a:gd name="T7" fmla="*/ 554 h 4704"/>
              <a:gd name="T8" fmla="*/ 4613 w 6827"/>
              <a:gd name="T9" fmla="*/ 277 h 4704"/>
              <a:gd name="T10" fmla="*/ 4336 w 6827"/>
              <a:gd name="T11" fmla="*/ 0 h 4704"/>
              <a:gd name="T12" fmla="*/ 830 w 6827"/>
              <a:gd name="T13" fmla="*/ 0 h 4704"/>
              <a:gd name="T14" fmla="*/ 554 w 6827"/>
              <a:gd name="T15" fmla="*/ 277 h 4704"/>
              <a:gd name="T16" fmla="*/ 554 w 6827"/>
              <a:gd name="T17" fmla="*/ 3505 h 4704"/>
              <a:gd name="T18" fmla="*/ 277 w 6827"/>
              <a:gd name="T19" fmla="*/ 3505 h 4704"/>
              <a:gd name="T20" fmla="*/ 0 w 6827"/>
              <a:gd name="T21" fmla="*/ 3782 h 4704"/>
              <a:gd name="T22" fmla="*/ 277 w 6827"/>
              <a:gd name="T23" fmla="*/ 4059 h 4704"/>
              <a:gd name="T24" fmla="*/ 830 w 6827"/>
              <a:gd name="T25" fmla="*/ 4059 h 4704"/>
              <a:gd name="T26" fmla="*/ 830 w 6827"/>
              <a:gd name="T27" fmla="*/ 4059 h 4704"/>
              <a:gd name="T28" fmla="*/ 831 w 6827"/>
              <a:gd name="T29" fmla="*/ 4059 h 4704"/>
              <a:gd name="T30" fmla="*/ 1519 w 6827"/>
              <a:gd name="T31" fmla="*/ 4059 h 4704"/>
              <a:gd name="T32" fmla="*/ 2399 w 6827"/>
              <a:gd name="T33" fmla="*/ 4704 h 4704"/>
              <a:gd name="T34" fmla="*/ 3279 w 6827"/>
              <a:gd name="T35" fmla="*/ 4059 h 4704"/>
              <a:gd name="T36" fmla="*/ 4102 w 6827"/>
              <a:gd name="T37" fmla="*/ 4059 h 4704"/>
              <a:gd name="T38" fmla="*/ 4982 w 6827"/>
              <a:gd name="T39" fmla="*/ 4704 h 4704"/>
              <a:gd name="T40" fmla="*/ 5862 w 6827"/>
              <a:gd name="T41" fmla="*/ 4059 h 4704"/>
              <a:gd name="T42" fmla="*/ 6550 w 6827"/>
              <a:gd name="T43" fmla="*/ 4059 h 4704"/>
              <a:gd name="T44" fmla="*/ 6827 w 6827"/>
              <a:gd name="T45" fmla="*/ 3782 h 4704"/>
              <a:gd name="T46" fmla="*/ 6827 w 6827"/>
              <a:gd name="T47" fmla="*/ 2306 h 4704"/>
              <a:gd name="T48" fmla="*/ 6771 w 6827"/>
              <a:gd name="T49" fmla="*/ 2140 h 4704"/>
              <a:gd name="T50" fmla="*/ 2399 w 6827"/>
              <a:gd name="T51" fmla="*/ 4151 h 4704"/>
              <a:gd name="T52" fmla="*/ 2030 w 6827"/>
              <a:gd name="T53" fmla="*/ 3782 h 4704"/>
              <a:gd name="T54" fmla="*/ 2399 w 6827"/>
              <a:gd name="T55" fmla="*/ 3413 h 4704"/>
              <a:gd name="T56" fmla="*/ 2768 w 6827"/>
              <a:gd name="T57" fmla="*/ 3782 h 4704"/>
              <a:gd name="T58" fmla="*/ 2399 w 6827"/>
              <a:gd name="T59" fmla="*/ 4151 h 4704"/>
              <a:gd name="T60" fmla="*/ 4059 w 6827"/>
              <a:gd name="T61" fmla="*/ 831 h 4704"/>
              <a:gd name="T62" fmla="*/ 4059 w 6827"/>
              <a:gd name="T63" fmla="*/ 3505 h 4704"/>
              <a:gd name="T64" fmla="*/ 3279 w 6827"/>
              <a:gd name="T65" fmla="*/ 3505 h 4704"/>
              <a:gd name="T66" fmla="*/ 2399 w 6827"/>
              <a:gd name="T67" fmla="*/ 2859 h 4704"/>
              <a:gd name="T68" fmla="*/ 1519 w 6827"/>
              <a:gd name="T69" fmla="*/ 3505 h 4704"/>
              <a:gd name="T70" fmla="*/ 1107 w 6827"/>
              <a:gd name="T71" fmla="*/ 3505 h 4704"/>
              <a:gd name="T72" fmla="*/ 1107 w 6827"/>
              <a:gd name="T73" fmla="*/ 554 h 4704"/>
              <a:gd name="T74" fmla="*/ 4059 w 6827"/>
              <a:gd name="T75" fmla="*/ 554 h 4704"/>
              <a:gd name="T76" fmla="*/ 4059 w 6827"/>
              <a:gd name="T77" fmla="*/ 831 h 4704"/>
              <a:gd name="T78" fmla="*/ 5351 w 6827"/>
              <a:gd name="T79" fmla="*/ 3782 h 4704"/>
              <a:gd name="T80" fmla="*/ 4982 w 6827"/>
              <a:gd name="T81" fmla="*/ 4151 h 4704"/>
              <a:gd name="T82" fmla="*/ 4613 w 6827"/>
              <a:gd name="T83" fmla="*/ 3782 h 4704"/>
              <a:gd name="T84" fmla="*/ 4982 w 6827"/>
              <a:gd name="T85" fmla="*/ 3413 h 4704"/>
              <a:gd name="T86" fmla="*/ 5351 w 6827"/>
              <a:gd name="T87" fmla="*/ 3782 h 4704"/>
              <a:gd name="T88" fmla="*/ 5351 w 6827"/>
              <a:gd name="T89" fmla="*/ 3782 h 4704"/>
              <a:gd name="T90" fmla="*/ 5351 w 6827"/>
              <a:gd name="T91" fmla="*/ 3782 h 4704"/>
              <a:gd name="T92" fmla="*/ 6273 w 6827"/>
              <a:gd name="T93" fmla="*/ 3505 h 4704"/>
              <a:gd name="T94" fmla="*/ 5862 w 6827"/>
              <a:gd name="T95" fmla="*/ 3505 h 4704"/>
              <a:gd name="T96" fmla="*/ 4982 w 6827"/>
              <a:gd name="T97" fmla="*/ 2859 h 4704"/>
              <a:gd name="T98" fmla="*/ 4613 w 6827"/>
              <a:gd name="T99" fmla="*/ 2937 h 4704"/>
              <a:gd name="T100" fmla="*/ 4613 w 6827"/>
              <a:gd name="T101" fmla="*/ 1107 h 4704"/>
              <a:gd name="T102" fmla="*/ 5305 w 6827"/>
              <a:gd name="T103" fmla="*/ 1107 h 4704"/>
              <a:gd name="T104" fmla="*/ 6273 w 6827"/>
              <a:gd name="T105" fmla="*/ 2398 h 4704"/>
              <a:gd name="T106" fmla="*/ 6273 w 6827"/>
              <a:gd name="T107" fmla="*/ 3505 h 4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4704">
                <a:moveTo>
                  <a:pt x="6771" y="2140"/>
                </a:moveTo>
                <a:lnTo>
                  <a:pt x="5664" y="664"/>
                </a:lnTo>
                <a:cubicBezTo>
                  <a:pt x="5612" y="595"/>
                  <a:pt x="5530" y="554"/>
                  <a:pt x="5443" y="554"/>
                </a:cubicBezTo>
                <a:lnTo>
                  <a:pt x="4613" y="554"/>
                </a:lnTo>
                <a:lnTo>
                  <a:pt x="4613" y="277"/>
                </a:lnTo>
                <a:cubicBezTo>
                  <a:pt x="4613" y="124"/>
                  <a:pt x="4489" y="0"/>
                  <a:pt x="4336" y="0"/>
                </a:cubicBezTo>
                <a:lnTo>
                  <a:pt x="830" y="0"/>
                </a:lnTo>
                <a:cubicBezTo>
                  <a:pt x="677" y="0"/>
                  <a:pt x="554" y="124"/>
                  <a:pt x="554" y="277"/>
                </a:cubicBezTo>
                <a:lnTo>
                  <a:pt x="554" y="3505"/>
                </a:lnTo>
                <a:lnTo>
                  <a:pt x="277" y="3505"/>
                </a:lnTo>
                <a:cubicBezTo>
                  <a:pt x="124" y="3505"/>
                  <a:pt x="0" y="3629"/>
                  <a:pt x="0" y="3782"/>
                </a:cubicBezTo>
                <a:cubicBezTo>
                  <a:pt x="0" y="3935"/>
                  <a:pt x="124" y="4059"/>
                  <a:pt x="277" y="4059"/>
                </a:cubicBezTo>
                <a:lnTo>
                  <a:pt x="830" y="4059"/>
                </a:lnTo>
                <a:cubicBezTo>
                  <a:pt x="830" y="4059"/>
                  <a:pt x="830" y="4059"/>
                  <a:pt x="830" y="4059"/>
                </a:cubicBezTo>
                <a:cubicBezTo>
                  <a:pt x="831" y="4059"/>
                  <a:pt x="831" y="4059"/>
                  <a:pt x="831" y="4059"/>
                </a:cubicBezTo>
                <a:lnTo>
                  <a:pt x="1519" y="4059"/>
                </a:lnTo>
                <a:cubicBezTo>
                  <a:pt x="1636" y="4433"/>
                  <a:pt x="1986" y="4704"/>
                  <a:pt x="2399" y="4704"/>
                </a:cubicBezTo>
                <a:cubicBezTo>
                  <a:pt x="2811" y="4704"/>
                  <a:pt x="3161" y="4433"/>
                  <a:pt x="3279" y="4059"/>
                </a:cubicBezTo>
                <a:lnTo>
                  <a:pt x="4102" y="4059"/>
                </a:lnTo>
                <a:cubicBezTo>
                  <a:pt x="4219" y="4433"/>
                  <a:pt x="4569" y="4704"/>
                  <a:pt x="4982" y="4704"/>
                </a:cubicBezTo>
                <a:cubicBezTo>
                  <a:pt x="5394" y="4704"/>
                  <a:pt x="5744" y="4433"/>
                  <a:pt x="5862" y="4059"/>
                </a:cubicBezTo>
                <a:lnTo>
                  <a:pt x="6550" y="4059"/>
                </a:lnTo>
                <a:cubicBezTo>
                  <a:pt x="6703" y="4059"/>
                  <a:pt x="6827" y="3935"/>
                  <a:pt x="6827" y="3782"/>
                </a:cubicBezTo>
                <a:lnTo>
                  <a:pt x="6827" y="2306"/>
                </a:lnTo>
                <a:cubicBezTo>
                  <a:pt x="6827" y="2246"/>
                  <a:pt x="6807" y="2188"/>
                  <a:pt x="6771" y="2140"/>
                </a:cubicBezTo>
                <a:close/>
                <a:moveTo>
                  <a:pt x="2399" y="4151"/>
                </a:moveTo>
                <a:cubicBezTo>
                  <a:pt x="2195" y="4151"/>
                  <a:pt x="2030" y="3985"/>
                  <a:pt x="2030" y="3782"/>
                </a:cubicBezTo>
                <a:cubicBezTo>
                  <a:pt x="2030" y="3578"/>
                  <a:pt x="2195" y="3413"/>
                  <a:pt x="2399" y="3413"/>
                </a:cubicBezTo>
                <a:cubicBezTo>
                  <a:pt x="2602" y="3413"/>
                  <a:pt x="2768" y="3578"/>
                  <a:pt x="2768" y="3782"/>
                </a:cubicBezTo>
                <a:cubicBezTo>
                  <a:pt x="2768" y="3985"/>
                  <a:pt x="2602" y="4151"/>
                  <a:pt x="2399" y="4151"/>
                </a:cubicBezTo>
                <a:close/>
                <a:moveTo>
                  <a:pt x="4059" y="831"/>
                </a:moveTo>
                <a:lnTo>
                  <a:pt x="4059" y="3505"/>
                </a:lnTo>
                <a:lnTo>
                  <a:pt x="3279" y="3505"/>
                </a:lnTo>
                <a:cubicBezTo>
                  <a:pt x="3161" y="3131"/>
                  <a:pt x="2811" y="2859"/>
                  <a:pt x="2399" y="2859"/>
                </a:cubicBezTo>
                <a:cubicBezTo>
                  <a:pt x="1986" y="2859"/>
                  <a:pt x="1636" y="3131"/>
                  <a:pt x="1519" y="3505"/>
                </a:cubicBezTo>
                <a:lnTo>
                  <a:pt x="1107" y="3505"/>
                </a:lnTo>
                <a:lnTo>
                  <a:pt x="1107" y="554"/>
                </a:lnTo>
                <a:lnTo>
                  <a:pt x="4059" y="554"/>
                </a:lnTo>
                <a:lnTo>
                  <a:pt x="4059" y="831"/>
                </a:lnTo>
                <a:close/>
                <a:moveTo>
                  <a:pt x="5351" y="3782"/>
                </a:moveTo>
                <a:cubicBezTo>
                  <a:pt x="5351" y="3985"/>
                  <a:pt x="5185" y="4151"/>
                  <a:pt x="4982" y="4151"/>
                </a:cubicBezTo>
                <a:cubicBezTo>
                  <a:pt x="4778" y="4151"/>
                  <a:pt x="4613" y="3985"/>
                  <a:pt x="4613" y="3782"/>
                </a:cubicBezTo>
                <a:cubicBezTo>
                  <a:pt x="4613" y="3578"/>
                  <a:pt x="4778" y="3413"/>
                  <a:pt x="4982" y="3413"/>
                </a:cubicBezTo>
                <a:cubicBezTo>
                  <a:pt x="5185" y="3413"/>
                  <a:pt x="5351" y="3578"/>
                  <a:pt x="5351" y="3782"/>
                </a:cubicBezTo>
                <a:cubicBezTo>
                  <a:pt x="5351" y="3782"/>
                  <a:pt x="5351" y="3782"/>
                  <a:pt x="5351" y="3782"/>
                </a:cubicBezTo>
                <a:cubicBezTo>
                  <a:pt x="5351" y="3782"/>
                  <a:pt x="5351" y="3782"/>
                  <a:pt x="5351" y="3782"/>
                </a:cubicBezTo>
                <a:close/>
                <a:moveTo>
                  <a:pt x="6273" y="3505"/>
                </a:moveTo>
                <a:lnTo>
                  <a:pt x="5862" y="3505"/>
                </a:lnTo>
                <a:cubicBezTo>
                  <a:pt x="5744" y="3131"/>
                  <a:pt x="5394" y="2859"/>
                  <a:pt x="4982" y="2859"/>
                </a:cubicBezTo>
                <a:cubicBezTo>
                  <a:pt x="4850" y="2859"/>
                  <a:pt x="4726" y="2887"/>
                  <a:pt x="4613" y="2937"/>
                </a:cubicBezTo>
                <a:lnTo>
                  <a:pt x="4613" y="1107"/>
                </a:lnTo>
                <a:lnTo>
                  <a:pt x="5305" y="1107"/>
                </a:lnTo>
                <a:lnTo>
                  <a:pt x="6273" y="2398"/>
                </a:lnTo>
                <a:lnTo>
                  <a:pt x="6273" y="3505"/>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2069512" y="2321004"/>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accent1"/>
                </a:solidFill>
                <a:latin typeface="Agency FB" panose="020B0503020202020204" pitchFamily="34" charset="0"/>
              </a:rPr>
              <a:t>2</a:t>
            </a:r>
            <a:endParaRPr lang="zh-CN" altLang="en-US" sz="13800" dirty="0">
              <a:solidFill>
                <a:schemeClr val="accent1"/>
              </a:solidFill>
              <a:latin typeface="Agency FB" panose="020B0503020202020204" pitchFamily="34" charset="0"/>
            </a:endParaRPr>
          </a:p>
        </p:txBody>
      </p:sp>
      <p:sp>
        <p:nvSpPr>
          <p:cNvPr id="11" name="文本框 10"/>
          <p:cNvSpPr txBox="1"/>
          <p:nvPr/>
        </p:nvSpPr>
        <p:spPr>
          <a:xfrm>
            <a:off x="3576637" y="3168377"/>
            <a:ext cx="3904343" cy="52197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CN" dirty="0">
                <a:solidFill>
                  <a:schemeClr val="accent3"/>
                </a:solidFill>
                <a:sym typeface="+mn-ea"/>
              </a:rPr>
              <a:t>PART I</a:t>
            </a:r>
            <a:r>
              <a:rPr lang="zh-CN" altLang="en-US" dirty="0">
                <a:solidFill>
                  <a:schemeClr val="accent3"/>
                </a:solidFill>
                <a:sym typeface="+mn-ea"/>
              </a:rPr>
              <a:t>介绍</a:t>
            </a:r>
            <a:endParaRPr lang="zh-CN" altLang="en-US" dirty="0"/>
          </a:p>
        </p:txBody>
      </p:sp>
      <p:sp>
        <p:nvSpPr>
          <p:cNvPr id="13" name="文本框 12"/>
          <p:cNvSpPr txBox="1"/>
          <p:nvPr/>
        </p:nvSpPr>
        <p:spPr>
          <a:xfrm>
            <a:off x="2004878" y="3291487"/>
            <a:ext cx="1215388" cy="400110"/>
          </a:xfrm>
          <a:prstGeom prst="rect">
            <a:avLst/>
          </a:prstGeom>
          <a:solidFill>
            <a:srgbClr val="FCFCFC"/>
          </a:solidFill>
        </p:spPr>
        <p:txBody>
          <a:bodyPr wrap="square" rtlCol="0">
            <a:spAutoFit/>
            <a:scene3d>
              <a:camera prst="orthographicFront"/>
              <a:lightRig rig="threePt" dir="t"/>
            </a:scene3d>
            <a:sp3d contourW="12700"/>
          </a:bodyPr>
          <a:lstStyle/>
          <a:p>
            <a:pPr algn="ctr"/>
            <a:r>
              <a:rPr lang="en-US" altLang="zh-CN" sz="2000" b="1" dirty="0">
                <a:solidFill>
                  <a:schemeClr val="accent3"/>
                </a:solidFill>
                <a:latin typeface="Century Gothic" panose="020B0502020202020204" pitchFamily="34" charset="0"/>
              </a:rPr>
              <a:t>PART 02</a:t>
            </a:r>
            <a:endParaRPr lang="zh-CN" altLang="en-US" sz="2000" b="1" dirty="0">
              <a:solidFill>
                <a:schemeClr val="accent3"/>
              </a:solidFill>
              <a:latin typeface="Century Gothic" panose="020B0502020202020204" pitchFamily="34"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378" y="275772"/>
            <a:ext cx="841828" cy="841828"/>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b="49352"/>
          <a:stretch>
            <a:fillRect/>
          </a:stretch>
        </p:blipFill>
        <p:spPr>
          <a:xfrm>
            <a:off x="9907769" y="4143719"/>
            <a:ext cx="2271731" cy="2714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ISLIDE.DIAGRAM" val="e51329a9-628c-411f-ae28-1db188862d61"/>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82">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2578</Words>
  <Application>WPS 演示</Application>
  <PresentationFormat>宽屏</PresentationFormat>
  <Paragraphs>308</Paragraphs>
  <Slides>26</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SimSun</vt:lpstr>
      <vt:lpstr>Wingdings</vt:lpstr>
      <vt:lpstr>Microsoft YaHei</vt:lpstr>
      <vt:lpstr>经典综艺体简</vt:lpstr>
      <vt:lpstr>Agency FB</vt:lpstr>
      <vt:lpstr>AmdtSymbols</vt:lpstr>
      <vt:lpstr>Century Gothic</vt:lpstr>
      <vt:lpstr>MS PGothic</vt:lpstr>
      <vt:lpstr>Arial Unicode MS</vt:lpstr>
      <vt:lpstr>DengXian</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折纸丶残痕</cp:lastModifiedBy>
  <cp:revision>114</cp:revision>
  <dcterms:created xsi:type="dcterms:W3CDTF">2017-08-18T03:02:00Z</dcterms:created>
  <dcterms:modified xsi:type="dcterms:W3CDTF">2019-11-12T14:15:20Z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